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8"/>
  </p:notesMasterIdLst>
  <p:sldIdLst>
    <p:sldId id="256" r:id="rId2"/>
    <p:sldId id="299" r:id="rId3"/>
    <p:sldId id="300" r:id="rId4"/>
    <p:sldId id="263" r:id="rId5"/>
    <p:sldId id="257" r:id="rId6"/>
    <p:sldId id="258" r:id="rId7"/>
    <p:sldId id="259" r:id="rId8"/>
    <p:sldId id="260" r:id="rId9"/>
    <p:sldId id="261" r:id="rId10"/>
    <p:sldId id="262" r:id="rId11"/>
    <p:sldId id="266" r:id="rId12"/>
    <p:sldId id="267" r:id="rId13"/>
    <p:sldId id="301" r:id="rId14"/>
    <p:sldId id="288" r:id="rId15"/>
    <p:sldId id="309" r:id="rId16"/>
    <p:sldId id="287" r:id="rId17"/>
    <p:sldId id="289" r:id="rId18"/>
    <p:sldId id="290" r:id="rId19"/>
    <p:sldId id="291" r:id="rId20"/>
    <p:sldId id="292" r:id="rId21"/>
    <p:sldId id="286" r:id="rId22"/>
    <p:sldId id="311" r:id="rId23"/>
    <p:sldId id="312" r:id="rId24"/>
    <p:sldId id="302" r:id="rId25"/>
    <p:sldId id="303" r:id="rId26"/>
    <p:sldId id="304" r:id="rId27"/>
    <p:sldId id="305" r:id="rId28"/>
    <p:sldId id="298" r:id="rId29"/>
    <p:sldId id="293" r:id="rId30"/>
    <p:sldId id="276" r:id="rId31"/>
    <p:sldId id="294" r:id="rId32"/>
    <p:sldId id="307" r:id="rId33"/>
    <p:sldId id="268" r:id="rId34"/>
    <p:sldId id="269" r:id="rId35"/>
    <p:sldId id="313" r:id="rId36"/>
    <p:sldId id="271" r:id="rId37"/>
    <p:sldId id="272" r:id="rId38"/>
    <p:sldId id="273" r:id="rId39"/>
    <p:sldId id="274" r:id="rId40"/>
    <p:sldId id="275" r:id="rId41"/>
    <p:sldId id="306" r:id="rId42"/>
    <p:sldId id="277" r:id="rId43"/>
    <p:sldId id="278" r:id="rId44"/>
    <p:sldId id="279" r:id="rId45"/>
    <p:sldId id="280" r:id="rId46"/>
    <p:sldId id="281" r:id="rId47"/>
    <p:sldId id="295" r:id="rId48"/>
    <p:sldId id="282" r:id="rId49"/>
    <p:sldId id="315" r:id="rId50"/>
    <p:sldId id="310" r:id="rId51"/>
    <p:sldId id="314" r:id="rId52"/>
    <p:sldId id="316" r:id="rId53"/>
    <p:sldId id="283" r:id="rId54"/>
    <p:sldId id="285" r:id="rId55"/>
    <p:sldId id="284" r:id="rId56"/>
    <p:sldId id="308" r:id="rId5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35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6F1ACA-1CA2-40CA-8857-D7B280F4FD29}" type="datetimeFigureOut">
              <a:rPr lang="it-IT" smtClean="0"/>
              <a:pPr/>
              <a:t>31/05/2011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E6B9C6-721F-4699-9372-8F2E840A2825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F53EC257-23B0-4702-BB5E-98510158F607}" type="slidenum">
              <a:rPr lang="it-IT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pPr/>
              <a:t>2</a:t>
            </a:fld>
            <a:endParaRPr lang="it-IT" smtClean="0">
              <a:latin typeface="Arial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120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5120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1638" cy="4111625"/>
          </a:xfrm>
          <a:noFill/>
          <a:ln/>
        </p:spPr>
        <p:txBody>
          <a:bodyPr wrap="none" anchor="ctr"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1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028DF5C2-9A5D-4BFC-AFD3-B362D46BDF5E}" type="slidenum">
              <a:rPr lang="it-IT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pPr/>
              <a:t>3</a:t>
            </a:fld>
            <a:endParaRPr lang="it-IT" smtClean="0">
              <a:latin typeface="Arial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222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57712" cy="3417888"/>
          </a:xfrm>
          <a:ln/>
        </p:spPr>
      </p:sp>
      <p:sp>
        <p:nvSpPr>
          <p:cNvPr id="5222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2113" cy="4100513"/>
          </a:xfrm>
          <a:noFill/>
          <a:ln/>
        </p:spPr>
        <p:txBody>
          <a:bodyPr wrap="none" anchor="ctr"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E81F193-7AE3-4FA4-8FDE-DEBDE1EEB48D}" type="slidenum">
              <a:rPr lang="it-IT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pPr/>
              <a:t>13</a:t>
            </a:fld>
            <a:endParaRPr lang="it-IT" smtClean="0">
              <a:latin typeface="Arial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325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57712" cy="3417888"/>
          </a:xfrm>
          <a:ln/>
        </p:spPr>
      </p:sp>
      <p:sp>
        <p:nvSpPr>
          <p:cNvPr id="5325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2113" cy="4100513"/>
          </a:xfrm>
          <a:noFill/>
          <a:ln/>
        </p:spPr>
        <p:txBody>
          <a:bodyPr wrap="none" anchor="ctr"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16C56159-D62B-44DE-8371-86036810E033}" type="slidenum">
              <a:rPr lang="it-IT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pPr/>
              <a:t>24</a:t>
            </a:fld>
            <a:endParaRPr lang="it-IT" smtClean="0">
              <a:latin typeface="Arial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529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5530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1638" cy="4111625"/>
          </a:xfrm>
          <a:noFill/>
          <a:ln/>
        </p:spPr>
        <p:txBody>
          <a:bodyPr wrap="none" anchor="ctr"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69AD2FD3-17E4-43A0-90EE-A192E70E4210}" type="slidenum">
              <a:rPr lang="it-IT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pPr/>
              <a:t>25</a:t>
            </a:fld>
            <a:endParaRPr lang="it-IT" smtClean="0">
              <a:latin typeface="Arial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63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563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1638" cy="4111625"/>
          </a:xfrm>
          <a:noFill/>
          <a:ln/>
        </p:spPr>
        <p:txBody>
          <a:bodyPr wrap="none" anchor="ctr"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F5232923-F226-497D-9877-23FC2EDFC66C}" type="slidenum">
              <a:rPr lang="it-IT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pPr/>
              <a:t>26</a:t>
            </a:fld>
            <a:endParaRPr lang="it-IT" smtClean="0">
              <a:latin typeface="Arial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734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5734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1638" cy="4111625"/>
          </a:xfrm>
          <a:noFill/>
          <a:ln/>
        </p:spPr>
        <p:txBody>
          <a:bodyPr wrap="none" anchor="ctr"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5A876B8D-793C-4A90-941C-68FD79A0984B}" type="slidenum">
              <a:rPr lang="it-IT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pPr/>
              <a:t>27</a:t>
            </a:fld>
            <a:endParaRPr lang="it-IT" smtClean="0">
              <a:latin typeface="Arial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837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5837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1638" cy="4111625"/>
          </a:xfrm>
          <a:noFill/>
          <a:ln/>
        </p:spPr>
        <p:txBody>
          <a:bodyPr wrap="none" anchor="ctr"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ACF6CDB-B1E0-47D7-8E30-E7E56C3AC592}" type="slidenum">
              <a:rPr lang="it-IT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pPr/>
              <a:t>28</a:t>
            </a:fld>
            <a:endParaRPr lang="it-IT" smtClean="0">
              <a:latin typeface="Arial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017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5018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1638" cy="4111625"/>
          </a:xfrm>
          <a:noFill/>
          <a:ln/>
        </p:spPr>
        <p:txBody>
          <a:bodyPr wrap="none" anchor="ctr"/>
          <a:lstStyle/>
          <a:p>
            <a:endParaRPr lang="it-IT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13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0F1DDC3C-1DAF-4D0B-B95E-C6E7D2332BA2}" type="slidenum">
              <a:rPr lang="it-IT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pPr/>
              <a:t>56</a:t>
            </a:fld>
            <a:endParaRPr lang="it-IT" smtClean="0">
              <a:latin typeface="Arial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553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62475" cy="3422650"/>
          </a:xfrm>
          <a:ln/>
        </p:spPr>
      </p:sp>
      <p:sp>
        <p:nvSpPr>
          <p:cNvPr id="6554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ln/>
        </p:spPr>
        <p:txBody>
          <a:bodyPr wrap="none" anchor="ctr"/>
          <a:lstStyle/>
          <a:p>
            <a:endParaRPr lang="it-I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B5108-A6DA-440C-ADD9-587C6C79BF7D}" type="datetimeFigureOut">
              <a:rPr lang="it-IT" smtClean="0"/>
              <a:pPr/>
              <a:t>31/05/2011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5DCFD-51A7-4F78-85C8-7F5FA5ABC960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B5108-A6DA-440C-ADD9-587C6C79BF7D}" type="datetimeFigureOut">
              <a:rPr lang="it-IT" smtClean="0"/>
              <a:pPr/>
              <a:t>31/05/2011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5DCFD-51A7-4F78-85C8-7F5FA5ABC960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B5108-A6DA-440C-ADD9-587C6C79BF7D}" type="datetimeFigureOut">
              <a:rPr lang="it-IT" smtClean="0"/>
              <a:pPr/>
              <a:t>31/05/2011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5DCFD-51A7-4F78-85C8-7F5FA5ABC960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B5108-A6DA-440C-ADD9-587C6C79BF7D}" type="datetimeFigureOut">
              <a:rPr lang="it-IT" smtClean="0"/>
              <a:pPr/>
              <a:t>31/05/2011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5DCFD-51A7-4F78-85C8-7F5FA5ABC960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B5108-A6DA-440C-ADD9-587C6C79BF7D}" type="datetimeFigureOut">
              <a:rPr lang="it-IT" smtClean="0"/>
              <a:pPr/>
              <a:t>31/05/2011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5DCFD-51A7-4F78-85C8-7F5FA5ABC960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B5108-A6DA-440C-ADD9-587C6C79BF7D}" type="datetimeFigureOut">
              <a:rPr lang="it-IT" smtClean="0"/>
              <a:pPr/>
              <a:t>31/05/2011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5DCFD-51A7-4F78-85C8-7F5FA5ABC960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B5108-A6DA-440C-ADD9-587C6C79BF7D}" type="datetimeFigureOut">
              <a:rPr lang="it-IT" smtClean="0"/>
              <a:pPr/>
              <a:t>31/05/2011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5DCFD-51A7-4F78-85C8-7F5FA5ABC960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B5108-A6DA-440C-ADD9-587C6C79BF7D}" type="datetimeFigureOut">
              <a:rPr lang="it-IT" smtClean="0"/>
              <a:pPr/>
              <a:t>31/05/2011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5DCFD-51A7-4F78-85C8-7F5FA5ABC960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B5108-A6DA-440C-ADD9-587C6C79BF7D}" type="datetimeFigureOut">
              <a:rPr lang="it-IT" smtClean="0"/>
              <a:pPr/>
              <a:t>31/05/2011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5DCFD-51A7-4F78-85C8-7F5FA5ABC960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B5108-A6DA-440C-ADD9-587C6C79BF7D}" type="datetimeFigureOut">
              <a:rPr lang="it-IT" smtClean="0"/>
              <a:pPr/>
              <a:t>31/05/2011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5DCFD-51A7-4F78-85C8-7F5FA5ABC960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B5108-A6DA-440C-ADD9-587C6C79BF7D}" type="datetimeFigureOut">
              <a:rPr lang="it-IT" smtClean="0"/>
              <a:pPr/>
              <a:t>31/05/2011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5DCFD-51A7-4F78-85C8-7F5FA5ABC960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3250" cy="1433512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25/01/11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FDD73A-EEC8-4CE6-BBD9-CA35A8CE509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1B5108-A6DA-440C-ADD9-587C6C79BF7D}" type="datetimeFigureOut">
              <a:rPr lang="it-IT" smtClean="0"/>
              <a:pPr/>
              <a:t>31/05/2011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D5DCFD-51A7-4F78-85C8-7F5FA5ABC960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hyperlink" Target="mailto:roberto@beati.org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4644008" y="2130425"/>
            <a:ext cx="3814192" cy="1470025"/>
          </a:xfrm>
        </p:spPr>
        <p:txBody>
          <a:bodyPr>
            <a:normAutofit fontScale="90000"/>
          </a:bodyPr>
          <a:lstStyle/>
          <a:p>
            <a:r>
              <a:rPr lang="it-IT" dirty="0" err="1" smtClean="0"/>
              <a:t>Olgiate</a:t>
            </a:r>
            <a:r>
              <a:rPr lang="it-IT" dirty="0" smtClean="0"/>
              <a:t> Molgora</a:t>
            </a:r>
            <a:br>
              <a:rPr lang="it-IT" dirty="0" smtClean="0"/>
            </a:br>
            <a:r>
              <a:rPr lang="it-IT" dirty="0" smtClean="0"/>
              <a:t>8 giugno 2011</a:t>
            </a:r>
            <a:endParaRPr lang="it-IT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r="4138"/>
          <a:stretch>
            <a:fillRect/>
          </a:stretch>
        </p:blipFill>
        <p:spPr bwMode="auto">
          <a:xfrm>
            <a:off x="377295" y="476672"/>
            <a:ext cx="4266713" cy="5925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476250"/>
            <a:ext cx="7399338" cy="56848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099" name="AutoShape 2"/>
          <p:cNvSpPr>
            <a:spLocks noChangeArrowheads="1"/>
          </p:cNvSpPr>
          <p:nvPr/>
        </p:nvSpPr>
        <p:spPr bwMode="auto">
          <a:xfrm>
            <a:off x="5076825" y="260350"/>
            <a:ext cx="3816350" cy="1368425"/>
          </a:xfrm>
          <a:prstGeom prst="wedgeRectCallout">
            <a:avLst>
              <a:gd name="adj1" fmla="val -58903"/>
              <a:gd name="adj2" fmla="val 116819"/>
            </a:avLst>
          </a:prstGeom>
          <a:solidFill>
            <a:srgbClr val="FFFF99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2200">
                <a:solidFill>
                  <a:srgbClr val="000000"/>
                </a:solidFill>
              </a:rPr>
              <a:t>L’energia è vita o morte, non solo potenza, velocità, calore, trasformazione di materia, merce, capitale.</a:t>
            </a:r>
          </a:p>
        </p:txBody>
      </p:sp>
      <p:sp>
        <p:nvSpPr>
          <p:cNvPr id="4" name="Elaborazione alternativa 3"/>
          <p:cNvSpPr/>
          <p:nvPr/>
        </p:nvSpPr>
        <p:spPr>
          <a:xfrm>
            <a:off x="323528" y="3212976"/>
            <a:ext cx="6624736" cy="432048"/>
          </a:xfrm>
          <a:prstGeom prst="flowChartAlternateProcess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Grp="1" noChangeArrowheads="1"/>
          </p:cNvSpPr>
          <p:nvPr>
            <p:ph type="title"/>
          </p:nvPr>
        </p:nvSpPr>
        <p:spPr>
          <a:xfrm>
            <a:off x="179388" y="188913"/>
            <a:ext cx="8713787" cy="1438275"/>
          </a:xfrm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it-IT" dirty="0" smtClean="0">
                <a:solidFill>
                  <a:srgbClr val="C00000"/>
                </a:solidFill>
                <a:latin typeface="+mn-lt"/>
                <a:ea typeface="+mj-ea"/>
              </a:rPr>
              <a:t>Il presente: un sistema Insostenibile</a:t>
            </a: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844675"/>
            <a:ext cx="8218488" cy="4402138"/>
          </a:xfrm>
        </p:spPr>
        <p:txBody>
          <a:bodyPr/>
          <a:lstStyle/>
          <a:p>
            <a:pPr marL="0" indent="0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it-IT" dirty="0" smtClean="0">
                <a:ea typeface="+mn-ea"/>
              </a:rPr>
              <a:t>“Il sistema energetico mondiale è a un crocevia. I trend globali odierni di domanda e offerta di energia sono </a:t>
            </a:r>
            <a:r>
              <a:rPr lang="it-IT" dirty="0" err="1" smtClean="0">
                <a:ea typeface="+mn-ea"/>
              </a:rPr>
              <a:t>manifestatamente</a:t>
            </a:r>
            <a:r>
              <a:rPr lang="it-IT" dirty="0" smtClean="0">
                <a:ea typeface="+mn-ea"/>
              </a:rPr>
              <a:t> insostenibili da un punto di vista ambientale, economico e sociale.</a:t>
            </a:r>
          </a:p>
          <a:p>
            <a:pPr marL="0" indent="0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it-IT" dirty="0" smtClean="0">
                <a:ea typeface="+mn-ea"/>
              </a:rPr>
              <a:t>Ma questo può e deve essere cambiato”.</a:t>
            </a:r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lang="it-IT" sz="1400" i="1" dirty="0" smtClean="0">
              <a:ea typeface="+mn-ea"/>
            </a:endParaRPr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lang="it-IT" sz="1400" i="1" dirty="0" smtClean="0">
              <a:ea typeface="+mn-ea"/>
            </a:endParaRPr>
          </a:p>
          <a:p>
            <a:pPr indent="-338138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it-IT" sz="1400" i="1" dirty="0" smtClean="0">
                <a:ea typeface="+mn-ea"/>
              </a:rPr>
              <a:t>Agenzia Internazionale per l'Energia, 2009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88640"/>
            <a:ext cx="6569272" cy="643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Fumetto 1 2"/>
          <p:cNvSpPr/>
          <p:nvPr/>
        </p:nvSpPr>
        <p:spPr>
          <a:xfrm>
            <a:off x="323528" y="476672"/>
            <a:ext cx="2520280" cy="1728192"/>
          </a:xfrm>
          <a:prstGeom prst="wedgeRectCallout">
            <a:avLst>
              <a:gd name="adj1" fmla="val 33590"/>
              <a:gd name="adj2" fmla="val 6305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3200" dirty="0" smtClean="0"/>
              <a:t>Nucleare: il passato</a:t>
            </a:r>
            <a:endParaRPr lang="it-IT" sz="3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Fukushima</a:t>
            </a:r>
            <a:r>
              <a:rPr lang="it-IT" dirty="0" smtClean="0"/>
              <a:t> 11 marzo 2001</a:t>
            </a:r>
            <a:endParaRPr lang="it-IT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8663" y="1304924"/>
            <a:ext cx="7686675" cy="45723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 smtClean="0"/>
              <a:t>Fukushima</a:t>
            </a:r>
            <a:endParaRPr lang="it-IT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988840"/>
            <a:ext cx="8695845" cy="4146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 reattori di </a:t>
            </a:r>
            <a:r>
              <a:rPr lang="it-IT" dirty="0" err="1" smtClean="0"/>
              <a:t>Fukushima</a:t>
            </a:r>
            <a:endParaRPr lang="it-IT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1412776"/>
            <a:ext cx="4622146" cy="515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844824"/>
            <a:ext cx="3590925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Un reattore anche spento … scalda</a:t>
            </a:r>
            <a:endParaRPr lang="it-IT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700808"/>
            <a:ext cx="7867650" cy="431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 reattori di </a:t>
            </a:r>
            <a:r>
              <a:rPr lang="it-IT" dirty="0" err="1" smtClean="0"/>
              <a:t>Fukushima</a:t>
            </a:r>
            <a:endParaRPr lang="it-IT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458" y="1909763"/>
            <a:ext cx="9066046" cy="3679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 reattori di </a:t>
            </a:r>
            <a:r>
              <a:rPr lang="it-IT" dirty="0" err="1" smtClean="0"/>
              <a:t>Fukushima</a:t>
            </a:r>
            <a:endParaRPr lang="it-IT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00808"/>
            <a:ext cx="8387128" cy="397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 reattori di </a:t>
            </a:r>
            <a:r>
              <a:rPr lang="it-IT" dirty="0" err="1" smtClean="0"/>
              <a:t>Fukushima</a:t>
            </a:r>
            <a:endParaRPr lang="it-IT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356" y="1254180"/>
            <a:ext cx="8879140" cy="5415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Nucleare: un problema etico</a:t>
            </a:r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251520" y="1484784"/>
            <a:ext cx="848829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 smtClean="0"/>
              <a:t>La percezione “umana” del rischio è legata non a calcoli di probabilità,</a:t>
            </a:r>
          </a:p>
          <a:p>
            <a:r>
              <a:rPr lang="it-IT" sz="2000" dirty="0" smtClean="0"/>
              <a:t>ma alla possibilità che azioni umane portino a situazioni con conseguenze gravi  </a:t>
            </a:r>
          </a:p>
          <a:p>
            <a:r>
              <a:rPr lang="it-IT" sz="2000" dirty="0" smtClean="0"/>
              <a:t>che colpiscono quelli che consideriamo come </a:t>
            </a:r>
            <a:r>
              <a:rPr lang="it-IT" sz="2000" dirty="0" smtClean="0">
                <a:solidFill>
                  <a:srgbClr val="FF0000"/>
                </a:solidFill>
              </a:rPr>
              <a:t>valori</a:t>
            </a:r>
            <a:r>
              <a:rPr lang="it-IT" sz="2000" dirty="0" smtClean="0"/>
              <a:t>:</a:t>
            </a:r>
          </a:p>
          <a:p>
            <a:pPr>
              <a:buFont typeface="Arial" pitchFamily="34" charset="0"/>
              <a:buChar char="•"/>
            </a:pPr>
            <a:r>
              <a:rPr lang="it-IT" sz="2000" dirty="0" smtClean="0"/>
              <a:t> Famiglia</a:t>
            </a:r>
          </a:p>
          <a:p>
            <a:pPr>
              <a:buFont typeface="Arial" pitchFamily="34" charset="0"/>
              <a:buChar char="•"/>
            </a:pPr>
            <a:r>
              <a:rPr lang="it-IT" sz="2000" dirty="0" smtClean="0"/>
              <a:t> Comunità</a:t>
            </a:r>
          </a:p>
          <a:p>
            <a:pPr>
              <a:buFont typeface="Arial" pitchFamily="34" charset="0"/>
              <a:buChar char="•"/>
            </a:pPr>
            <a:r>
              <a:rPr lang="it-IT" sz="2000" dirty="0" smtClean="0"/>
              <a:t> Generazioni future</a:t>
            </a:r>
          </a:p>
          <a:p>
            <a:pPr>
              <a:buFont typeface="Arial" pitchFamily="34" charset="0"/>
              <a:buChar char="•"/>
            </a:pPr>
            <a:r>
              <a:rPr lang="it-IT" sz="2000" dirty="0" smtClean="0"/>
              <a:t> Ambiente naturale</a:t>
            </a:r>
          </a:p>
          <a:p>
            <a:pPr>
              <a:buFont typeface="Arial" pitchFamily="34" charset="0"/>
              <a:buChar char="•"/>
            </a:pPr>
            <a:r>
              <a:rPr lang="it-IT" sz="2000" dirty="0" smtClean="0"/>
              <a:t> Fauna, eccetera.</a:t>
            </a:r>
          </a:p>
          <a:p>
            <a:endParaRPr lang="it-IT" sz="2000" dirty="0" smtClean="0"/>
          </a:p>
          <a:p>
            <a:r>
              <a:rPr lang="it-IT" sz="2000" dirty="0" smtClean="0"/>
              <a:t>L’etica stabilisce ciò che è “buono” per la vita umana.</a:t>
            </a:r>
          </a:p>
          <a:p>
            <a:r>
              <a:rPr lang="it-IT" sz="2000" dirty="0" smtClean="0"/>
              <a:t>Il nucleare pone un problema etico perché si tratta di una tecnologia difficile da controllare, che </a:t>
            </a:r>
            <a:r>
              <a:rPr lang="it-IT" sz="2000" dirty="0" smtClean="0">
                <a:solidFill>
                  <a:srgbClr val="FF0000"/>
                </a:solidFill>
              </a:rPr>
              <a:t>impone un onere sulle generazioni future</a:t>
            </a:r>
            <a:r>
              <a:rPr lang="it-IT" sz="2000" dirty="0" smtClean="0"/>
              <a:t>.</a:t>
            </a:r>
          </a:p>
          <a:p>
            <a:r>
              <a:rPr lang="it-IT" sz="2000" dirty="0" smtClean="0"/>
              <a:t> </a:t>
            </a:r>
          </a:p>
          <a:p>
            <a:r>
              <a:rPr lang="it-IT" sz="2000" dirty="0" smtClean="0"/>
              <a:t>Che diritto abbiamo di fare scelte che pagheranno altri?</a:t>
            </a:r>
            <a:endParaRPr lang="it-IT" sz="2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magine 4" descr="olkiluoto3hire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188913"/>
            <a:ext cx="8335962" cy="642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1"/>
          <p:cNvSpPr>
            <a:spLocks noGrp="1" noChangeArrowheads="1"/>
          </p:cNvSpPr>
          <p:nvPr>
            <p:ph type="title"/>
          </p:nvPr>
        </p:nvSpPr>
        <p:spPr>
          <a:xfrm>
            <a:off x="250825" y="127000"/>
            <a:ext cx="8713788" cy="1438275"/>
          </a:xfrm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5400" smtClean="0">
                <a:solidFill>
                  <a:schemeClr val="bg1"/>
                </a:solidFill>
              </a:rPr>
              <a:t>Il nucleare nel mondo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Nucleare nel </a:t>
            </a:r>
            <a:r>
              <a:rPr lang="it-IT" dirty="0" smtClean="0">
                <a:solidFill>
                  <a:srgbClr val="FF0000"/>
                </a:solidFill>
              </a:rPr>
              <a:t>mondo </a:t>
            </a:r>
            <a:r>
              <a:rPr lang="it-IT" sz="1800" dirty="0" smtClean="0">
                <a:solidFill>
                  <a:srgbClr val="FF0000"/>
                </a:solidFill>
              </a:rPr>
              <a:t>(IAEA – PRIS)</a:t>
            </a:r>
            <a:endParaRPr lang="it-IT" sz="1800" dirty="0">
              <a:solidFill>
                <a:srgbClr val="FF0000"/>
              </a:solidFill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4427984" y="1772816"/>
            <a:ext cx="455284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4800" dirty="0" smtClean="0"/>
              <a:t>432 </a:t>
            </a:r>
            <a:r>
              <a:rPr lang="it-IT" sz="4800" dirty="0" smtClean="0"/>
              <a:t>reattori</a:t>
            </a:r>
          </a:p>
          <a:p>
            <a:r>
              <a:rPr lang="it-IT" sz="4800" dirty="0" smtClean="0"/>
              <a:t>336.000 </a:t>
            </a:r>
            <a:r>
              <a:rPr lang="it-IT" sz="4800" dirty="0" smtClean="0"/>
              <a:t>MW</a:t>
            </a:r>
          </a:p>
          <a:p>
            <a:r>
              <a:rPr lang="it-IT" sz="4800" dirty="0" smtClean="0"/>
              <a:t>2.558 </a:t>
            </a:r>
            <a:r>
              <a:rPr lang="it-IT" sz="4800" dirty="0" err="1" smtClean="0"/>
              <a:t>TWh</a:t>
            </a:r>
            <a:r>
              <a:rPr lang="it-IT" sz="4800" dirty="0" smtClean="0"/>
              <a:t> – 13%</a:t>
            </a:r>
            <a:endParaRPr lang="it-IT" sz="4800" dirty="0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221088"/>
            <a:ext cx="5772150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sellaDiTesto 4"/>
          <p:cNvSpPr txBox="1"/>
          <p:nvPr/>
        </p:nvSpPr>
        <p:spPr>
          <a:xfrm>
            <a:off x="6300192" y="5445224"/>
            <a:ext cx="26056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Dati aggiornati col blocco </a:t>
            </a:r>
          </a:p>
          <a:p>
            <a:r>
              <a:rPr lang="it-IT" dirty="0" smtClean="0"/>
              <a:t>di4 reattori a </a:t>
            </a:r>
            <a:r>
              <a:rPr lang="it-IT" dirty="0" err="1" smtClean="0"/>
              <a:t>Fukushima</a:t>
            </a:r>
            <a:r>
              <a:rPr lang="it-IT" dirty="0" smtClean="0"/>
              <a:t> e degli 8 </a:t>
            </a:r>
            <a:r>
              <a:rPr lang="it-IT" smtClean="0"/>
              <a:t>reattori tedeschi.</a:t>
            </a:r>
            <a:endParaRPr lang="it-IT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Fonti primarie nel mondo </a:t>
            </a:r>
            <a:r>
              <a:rPr lang="it-IT" sz="2200" dirty="0" smtClean="0"/>
              <a:t>(IPCC maggio 2011)</a:t>
            </a:r>
            <a:endParaRPr lang="it-IT" sz="2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3561" y="980728"/>
            <a:ext cx="6924823" cy="5664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Fumetto 1 3"/>
          <p:cNvSpPr/>
          <p:nvPr/>
        </p:nvSpPr>
        <p:spPr>
          <a:xfrm>
            <a:off x="323528" y="1412776"/>
            <a:ext cx="2880320" cy="1872208"/>
          </a:xfrm>
          <a:prstGeom prst="wedgeRectCallout">
            <a:avLst>
              <a:gd name="adj1" fmla="val -12896"/>
              <a:gd name="adj2" fmla="val 9506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400" dirty="0" smtClean="0"/>
              <a:t>Chi dice che senza nucleare non c’è futuro?</a:t>
            </a:r>
            <a:endParaRPr lang="it-IT" sz="24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Cantieri</a:t>
            </a:r>
            <a:endParaRPr lang="it-IT" dirty="0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844824"/>
            <a:ext cx="7290979" cy="4111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Attivazioni e disattivazioni</a:t>
            </a:r>
            <a:endParaRPr lang="it-IT" dirty="0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8766800" cy="487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it-IT" dirty="0" smtClean="0"/>
              <a:t>Numero e capacità reattori</a:t>
            </a:r>
            <a:endParaRPr lang="it-IT" dirty="0"/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196752"/>
            <a:ext cx="8084134" cy="5237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it-IT" dirty="0" smtClean="0"/>
              <a:t>Età dei reattori</a:t>
            </a:r>
            <a:endParaRPr lang="it-IT" dirty="0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2700" y="1147763"/>
            <a:ext cx="8343756" cy="5669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Spesa in ricerca 1986-2008 nei Paesi IEA</a:t>
            </a:r>
            <a:endParaRPr lang="it-IT" dirty="0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844824"/>
            <a:ext cx="7314357" cy="4737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Nucleare terza generazione</a:t>
            </a:r>
            <a:endParaRPr lang="it-IT" dirty="0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280" y="1866900"/>
            <a:ext cx="8700850" cy="437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>
                <a:solidFill>
                  <a:srgbClr val="C00000"/>
                </a:solidFill>
              </a:rPr>
              <a:t>Costo di un reattore EPR</a:t>
            </a:r>
          </a:p>
        </p:txBody>
      </p:sp>
      <p:sp>
        <p:nvSpPr>
          <p:cNvPr id="38915" name="Segnaposto data 2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it-IT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t>25/01/11</a:t>
            </a:r>
          </a:p>
        </p:txBody>
      </p:sp>
      <p:sp>
        <p:nvSpPr>
          <p:cNvPr id="38916" name="CasellaDiTesto 4"/>
          <p:cNvSpPr txBox="1">
            <a:spLocks noChangeArrowheads="1"/>
          </p:cNvSpPr>
          <p:nvPr/>
        </p:nvSpPr>
        <p:spPr bwMode="auto">
          <a:xfrm>
            <a:off x="323850" y="1412875"/>
            <a:ext cx="8047652" cy="5201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2000" dirty="0">
                <a:solidFill>
                  <a:schemeClr val="tx1"/>
                </a:solidFill>
              </a:rPr>
              <a:t>Ipotizzando un tasso d’interesse pari al 5% annuo e la vita </a:t>
            </a:r>
          </a:p>
          <a:p>
            <a:r>
              <a:rPr lang="it-IT" sz="2000" dirty="0">
                <a:solidFill>
                  <a:schemeClr val="tx1"/>
                </a:solidFill>
              </a:rPr>
              <a:t>operativa di 60 anni: il costo del kWh è circa </a:t>
            </a:r>
            <a:r>
              <a:rPr lang="it-IT" sz="2400" dirty="0">
                <a:solidFill>
                  <a:srgbClr val="C00000"/>
                </a:solidFill>
              </a:rPr>
              <a:t>8,1 </a:t>
            </a:r>
            <a:r>
              <a:rPr lang="it-IT" sz="2400" dirty="0" err="1">
                <a:solidFill>
                  <a:srgbClr val="C00000"/>
                </a:solidFill>
              </a:rPr>
              <a:t>c€</a:t>
            </a:r>
            <a:r>
              <a:rPr lang="it-IT" sz="2000" dirty="0">
                <a:solidFill>
                  <a:schemeClr val="tx1"/>
                </a:solidFill>
              </a:rPr>
              <a:t>,</a:t>
            </a:r>
          </a:p>
          <a:p>
            <a:endParaRPr lang="it-IT" sz="2000" dirty="0">
              <a:solidFill>
                <a:schemeClr val="tx1"/>
              </a:solidFill>
            </a:endParaRPr>
          </a:p>
          <a:p>
            <a:r>
              <a:rPr lang="it-IT" sz="2000" dirty="0">
                <a:solidFill>
                  <a:schemeClr val="tx1"/>
                </a:solidFill>
              </a:rPr>
              <a:t>Con tasso interesse = 6%; vita operativa 40 anni si ottiene un costo</a:t>
            </a:r>
          </a:p>
          <a:p>
            <a:r>
              <a:rPr lang="it-IT" sz="2000" dirty="0">
                <a:solidFill>
                  <a:schemeClr val="tx1"/>
                </a:solidFill>
              </a:rPr>
              <a:t>del kWh pari a </a:t>
            </a:r>
            <a:r>
              <a:rPr lang="it-IT" sz="2400" dirty="0">
                <a:solidFill>
                  <a:srgbClr val="C00000"/>
                </a:solidFill>
              </a:rPr>
              <a:t>9,4 </a:t>
            </a:r>
            <a:r>
              <a:rPr lang="it-IT" sz="2400" dirty="0" err="1">
                <a:solidFill>
                  <a:srgbClr val="C00000"/>
                </a:solidFill>
              </a:rPr>
              <a:t>c€</a:t>
            </a:r>
            <a:r>
              <a:rPr lang="it-IT" sz="2000" dirty="0">
                <a:solidFill>
                  <a:schemeClr val="tx1"/>
                </a:solidFill>
              </a:rPr>
              <a:t>.</a:t>
            </a:r>
          </a:p>
          <a:p>
            <a:endParaRPr lang="it-IT" sz="2000" dirty="0">
              <a:solidFill>
                <a:schemeClr val="tx1"/>
              </a:solidFill>
            </a:endParaRPr>
          </a:p>
          <a:p>
            <a:r>
              <a:rPr lang="it-IT" sz="2400" dirty="0">
                <a:solidFill>
                  <a:schemeClr val="tx1"/>
                </a:solidFill>
              </a:rPr>
              <a:t>il prezzo unico d’acquisto dell’energia elettrica in Italia è situato</a:t>
            </a:r>
          </a:p>
          <a:p>
            <a:r>
              <a:rPr lang="it-IT" sz="2400" dirty="0">
                <a:solidFill>
                  <a:schemeClr val="tx1"/>
                </a:solidFill>
              </a:rPr>
              <a:t>oggi in media a 7 centesimi di </a:t>
            </a:r>
            <a:r>
              <a:rPr lang="it-IT" sz="2400" dirty="0" smtClean="0">
                <a:solidFill>
                  <a:schemeClr val="tx1"/>
                </a:solidFill>
              </a:rPr>
              <a:t>euro, mentre il </a:t>
            </a:r>
            <a:r>
              <a:rPr lang="it-IT" sz="2400" dirty="0">
                <a:solidFill>
                  <a:schemeClr val="tx1"/>
                </a:solidFill>
              </a:rPr>
              <a:t>prezzo del kWh </a:t>
            </a:r>
          </a:p>
          <a:p>
            <a:r>
              <a:rPr lang="it-IT" sz="2400" dirty="0">
                <a:solidFill>
                  <a:schemeClr val="tx1"/>
                </a:solidFill>
              </a:rPr>
              <a:t>per il carico di base, cui è destinata la produzione nucleare, </a:t>
            </a:r>
          </a:p>
          <a:p>
            <a:r>
              <a:rPr lang="it-IT" sz="2400" dirty="0">
                <a:solidFill>
                  <a:schemeClr val="tx1"/>
                </a:solidFill>
              </a:rPr>
              <a:t>è di </a:t>
            </a:r>
            <a:r>
              <a:rPr lang="it-IT" sz="2400" dirty="0">
                <a:solidFill>
                  <a:srgbClr val="C00000"/>
                </a:solidFill>
              </a:rPr>
              <a:t>4,7 centesimi di euro</a:t>
            </a:r>
            <a:r>
              <a:rPr lang="it-IT" sz="2400" dirty="0">
                <a:solidFill>
                  <a:schemeClr val="tx1"/>
                </a:solidFill>
              </a:rPr>
              <a:t>.</a:t>
            </a:r>
          </a:p>
          <a:p>
            <a:endParaRPr lang="it-IT" sz="2400" dirty="0" smtClean="0">
              <a:solidFill>
                <a:schemeClr val="tx1"/>
              </a:solidFill>
            </a:endParaRPr>
          </a:p>
          <a:p>
            <a:pPr algn="ctr"/>
            <a:r>
              <a:rPr lang="it-IT" sz="2400" dirty="0" smtClean="0">
                <a:solidFill>
                  <a:srgbClr val="FF0000"/>
                </a:solidFill>
              </a:rPr>
              <a:t>IL NUCLEARE E’ FUORI MERCATO OGGI</a:t>
            </a:r>
            <a:endParaRPr lang="it-IT" sz="2400" dirty="0">
              <a:solidFill>
                <a:srgbClr val="FF0000"/>
              </a:solidFill>
            </a:endParaRPr>
          </a:p>
          <a:p>
            <a:endParaRPr lang="it-IT" sz="2400" dirty="0" smtClean="0">
              <a:solidFill>
                <a:schemeClr val="tx1"/>
              </a:solidFill>
            </a:endParaRPr>
          </a:p>
          <a:p>
            <a:endParaRPr lang="it-IT" sz="2400" dirty="0">
              <a:solidFill>
                <a:schemeClr val="tx1"/>
              </a:solidFill>
            </a:endParaRPr>
          </a:p>
          <a:p>
            <a:r>
              <a:rPr lang="it-IT" sz="1200" dirty="0">
                <a:solidFill>
                  <a:schemeClr val="tx1"/>
                </a:solidFill>
              </a:rPr>
              <a:t>Domenico </a:t>
            </a:r>
            <a:r>
              <a:rPr lang="it-IT" sz="1200" dirty="0" err="1">
                <a:solidFill>
                  <a:schemeClr val="tx1"/>
                </a:solidFill>
              </a:rPr>
              <a:t>Coiante</a:t>
            </a:r>
            <a:r>
              <a:rPr lang="it-IT" sz="1200" dirty="0">
                <a:solidFill>
                  <a:schemeClr val="tx1"/>
                </a:solidFill>
              </a:rPr>
              <a:t>, 11 maggio </a:t>
            </a:r>
            <a:r>
              <a:rPr lang="it-IT" sz="1200" dirty="0" smtClean="0">
                <a:solidFill>
                  <a:schemeClr val="tx1"/>
                </a:solidFill>
              </a:rPr>
              <a:t>2011</a:t>
            </a:r>
            <a:endParaRPr lang="it-IT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data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25/01/11</a:t>
            </a:r>
            <a:endParaRPr lang="it-IT"/>
          </a:p>
        </p:txBody>
      </p:sp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31750"/>
            <a:ext cx="7516812" cy="669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0" name="Fumetto 1 5"/>
          <p:cNvSpPr>
            <a:spLocks noChangeArrowheads="1"/>
          </p:cNvSpPr>
          <p:nvPr/>
        </p:nvSpPr>
        <p:spPr bwMode="auto">
          <a:xfrm>
            <a:off x="6372225" y="4292600"/>
            <a:ext cx="2592388" cy="1584325"/>
          </a:xfrm>
          <a:prstGeom prst="wedgeRectCallout">
            <a:avLst>
              <a:gd name="adj1" fmla="val -31250"/>
              <a:gd name="adj2" fmla="val -72866"/>
            </a:avLst>
          </a:prstGeom>
          <a:solidFill>
            <a:srgbClr val="00B8FF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it-IT"/>
              <a:t>L’energia solare entro cinque o tre anni potrà risultare più economica di quella generata con fonti fossili e nucleare</a:t>
            </a:r>
          </a:p>
        </p:txBody>
      </p:sp>
      <p:sp>
        <p:nvSpPr>
          <p:cNvPr id="39941" name="Elaborazione alternativa 6"/>
          <p:cNvSpPr>
            <a:spLocks noChangeArrowheads="1"/>
          </p:cNvSpPr>
          <p:nvPr/>
        </p:nvSpPr>
        <p:spPr bwMode="auto">
          <a:xfrm>
            <a:off x="2051050" y="2781300"/>
            <a:ext cx="5616575" cy="1368425"/>
          </a:xfrm>
          <a:prstGeom prst="flowChartAlternateProcess">
            <a:avLst/>
          </a:prstGeom>
          <a:noFill/>
          <a:ln w="9525" algn="ctr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egnaposto piè di pagina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it-IT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t>roberto meregalli</a:t>
            </a:r>
          </a:p>
        </p:txBody>
      </p:sp>
      <p:sp>
        <p:nvSpPr>
          <p:cNvPr id="22531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9F77DB4-1310-4B4B-9789-0725E57DBD30}" type="slidenum">
              <a:rPr lang="it-IT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pPr/>
              <a:t>24</a:t>
            </a:fld>
            <a:endParaRPr lang="it-IT" smtClean="0">
              <a:latin typeface="Arial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2532" name="Rectangle 1"/>
          <p:cNvSpPr>
            <a:spLocks noGrp="1" noChangeArrowheads="1"/>
          </p:cNvSpPr>
          <p:nvPr>
            <p:ph type="title"/>
          </p:nvPr>
        </p:nvSpPr>
        <p:spPr>
          <a:xfrm>
            <a:off x="611188" y="428625"/>
            <a:ext cx="7705725" cy="720725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3200" smtClean="0">
                <a:solidFill>
                  <a:srgbClr val="CC0000"/>
                </a:solidFill>
              </a:rPr>
              <a:t>Italia: Previsione consumi elettrici</a:t>
            </a:r>
          </a:p>
        </p:txBody>
      </p:sp>
      <p:pic>
        <p:nvPicPr>
          <p:cNvPr id="22533" name="Picture 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3475" y="1819275"/>
            <a:ext cx="6877050" cy="321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egnaposto piè di pagina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it-IT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t>roberto meregalli</a:t>
            </a:r>
          </a:p>
        </p:txBody>
      </p:sp>
      <p:sp>
        <p:nvSpPr>
          <p:cNvPr id="23555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A256F3E-45D1-478E-BE38-1A379C958610}" type="slidenum">
              <a:rPr lang="it-IT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pPr/>
              <a:t>25</a:t>
            </a:fld>
            <a:endParaRPr lang="it-IT" smtClean="0">
              <a:latin typeface="Arial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title" idx="1"/>
          </p:nvPr>
        </p:nvSpPr>
        <p:spPr>
          <a:xfrm>
            <a:off x="0" y="179388"/>
            <a:ext cx="2714625" cy="4892675"/>
          </a:xfrm>
        </p:spPr>
        <p:txBody>
          <a:bodyPr anchor="ctr"/>
          <a:lstStyle/>
          <a:p>
            <a:pPr marL="0" indent="0" algn="ctr"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it-IT" sz="4400" dirty="0" smtClean="0">
                <a:solidFill>
                  <a:srgbClr val="CC0000"/>
                </a:solidFill>
                <a:ea typeface="+mn-ea"/>
              </a:rPr>
              <a:t>Quante centrali abbiamo?</a:t>
            </a:r>
          </a:p>
        </p:txBody>
      </p:sp>
      <p:pic>
        <p:nvPicPr>
          <p:cNvPr id="23557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7463" y="214313"/>
            <a:ext cx="6586537" cy="635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Elaborazione alternativa 5"/>
          <p:cNvSpPr/>
          <p:nvPr/>
        </p:nvSpPr>
        <p:spPr>
          <a:xfrm>
            <a:off x="5508104" y="5733256"/>
            <a:ext cx="1368152" cy="648072"/>
          </a:xfrm>
          <a:prstGeom prst="flowChartAlternateProcess">
            <a:avLst/>
          </a:prstGeom>
          <a:noFill/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egnaposto piè di pagina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it-IT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t>roberto meregalli</a:t>
            </a:r>
          </a:p>
        </p:txBody>
      </p:sp>
      <p:sp>
        <p:nvSpPr>
          <p:cNvPr id="24579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7D7F9BD-54B8-4E37-BBC9-245613025D10}" type="slidenum">
              <a:rPr lang="it-IT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pPr/>
              <a:t>26</a:t>
            </a:fld>
            <a:endParaRPr lang="it-IT" smtClean="0">
              <a:latin typeface="Arial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4580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mtClean="0">
                <a:solidFill>
                  <a:srgbClr val="CC0000"/>
                </a:solidFill>
              </a:rPr>
              <a:t>Ricapitolando</a:t>
            </a:r>
          </a:p>
        </p:txBody>
      </p:sp>
      <p:sp>
        <p:nvSpPr>
          <p:cNvPr id="2458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indent="-336550" eaLnBrk="1" hangingPunct="1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it-IT" sz="3600" smtClean="0"/>
          </a:p>
          <a:p>
            <a:pPr indent="-336550" eaLnBrk="1" hangingPunct="1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3600" smtClean="0"/>
              <a:t>Potenza necessaria nel 2020 (Terna):</a:t>
            </a:r>
          </a:p>
          <a:p>
            <a:pPr indent="-336550" eaLnBrk="1" hangingPunct="1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3600" smtClean="0"/>
              <a:t>                          </a:t>
            </a:r>
            <a:r>
              <a:rPr lang="it-IT" sz="3600" smtClean="0">
                <a:solidFill>
                  <a:srgbClr val="CC0000"/>
                </a:solidFill>
              </a:rPr>
              <a:t>72 GW</a:t>
            </a:r>
          </a:p>
          <a:p>
            <a:pPr indent="-336550" eaLnBrk="1" hangingPunct="1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3600" smtClean="0"/>
              <a:t>Disponibilità odierna:</a:t>
            </a:r>
          </a:p>
          <a:p>
            <a:pPr indent="-336550" eaLnBrk="1" hangingPunct="1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3600" smtClean="0"/>
              <a:t>                         </a:t>
            </a:r>
            <a:r>
              <a:rPr lang="it-IT" sz="3600" smtClean="0">
                <a:solidFill>
                  <a:srgbClr val="CC0000"/>
                </a:solidFill>
              </a:rPr>
              <a:t>107 GW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egnaposto piè di pagina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it-IT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t>roberto meregalli</a:t>
            </a:r>
          </a:p>
        </p:txBody>
      </p:sp>
      <p:sp>
        <p:nvSpPr>
          <p:cNvPr id="25603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6D02C77-1604-4414-B799-D1E40113E182}" type="slidenum">
              <a:rPr lang="it-IT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pPr/>
              <a:t>27</a:t>
            </a:fld>
            <a:endParaRPr lang="it-IT" smtClean="0">
              <a:latin typeface="Arial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5604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pPr eaLnBrk="1" hangingPunct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mtClean="0">
                <a:solidFill>
                  <a:srgbClr val="CC0000"/>
                </a:solidFill>
              </a:rPr>
              <a:t>Tenendo conto che…</a:t>
            </a:r>
          </a:p>
        </p:txBody>
      </p:sp>
      <p:sp>
        <p:nvSpPr>
          <p:cNvPr id="2560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3" y="1268413"/>
            <a:ext cx="8229600" cy="1512887"/>
          </a:xfrm>
        </p:spPr>
        <p:txBody>
          <a:bodyPr/>
          <a:lstStyle/>
          <a:p>
            <a:pPr indent="-336550" eaLnBrk="1" hangingPunct="1">
              <a:lnSpc>
                <a:spcPct val="90000"/>
              </a:lnSpc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mtClean="0"/>
              <a:t>L’Italia ha assunto l’obiettivo, entro l’anno 2020, di </a:t>
            </a:r>
            <a:r>
              <a:rPr lang="it-IT" smtClean="0">
                <a:solidFill>
                  <a:srgbClr val="CC0000"/>
                </a:solidFill>
              </a:rPr>
              <a:t>coprire con energia da fonti rinnovabili il 17%</a:t>
            </a:r>
            <a:r>
              <a:rPr lang="it-IT" smtClean="0"/>
              <a:t> dei consumi finali lordi.</a:t>
            </a:r>
          </a:p>
        </p:txBody>
      </p:sp>
      <p:sp>
        <p:nvSpPr>
          <p:cNvPr id="25606" name="Rectangle 3"/>
          <p:cNvSpPr>
            <a:spLocks noChangeArrowheads="1"/>
          </p:cNvSpPr>
          <p:nvPr/>
        </p:nvSpPr>
        <p:spPr bwMode="auto">
          <a:xfrm>
            <a:off x="708328" y="4410075"/>
            <a:ext cx="7694007" cy="169495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4000" b="1" dirty="0" smtClean="0">
                <a:solidFill>
                  <a:srgbClr val="CC0000"/>
                </a:solidFill>
              </a:rPr>
              <a:t>98.885 </a:t>
            </a:r>
            <a:r>
              <a:rPr lang="it-IT" sz="4000" b="1" dirty="0" err="1">
                <a:solidFill>
                  <a:srgbClr val="CC0000"/>
                </a:solidFill>
              </a:rPr>
              <a:t>GWh</a:t>
            </a:r>
            <a:r>
              <a:rPr lang="it-IT" sz="4000" b="1" dirty="0">
                <a:solidFill>
                  <a:srgbClr val="CC0000"/>
                </a:solidFill>
              </a:rPr>
              <a:t> </a:t>
            </a:r>
            <a:r>
              <a:rPr lang="it-IT" sz="2000" b="1" dirty="0">
                <a:solidFill>
                  <a:srgbClr val="CC0000"/>
                </a:solidFill>
              </a:rPr>
              <a:t>(in potenza: 43.823 MW)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it-IT" sz="2000" b="1" dirty="0" smtClean="0">
              <a:solidFill>
                <a:srgbClr val="CC0000"/>
              </a:solidFill>
            </a:endParaRP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4400" b="1" dirty="0" smtClean="0">
                <a:solidFill>
                  <a:srgbClr val="CC0000"/>
                </a:solidFill>
              </a:rPr>
              <a:t>Perché costruire nuove centrali?</a:t>
            </a:r>
            <a:endParaRPr lang="it-IT" sz="4400" b="1" dirty="0">
              <a:solidFill>
                <a:srgbClr val="CC0000"/>
              </a:solidFill>
            </a:endParaRPr>
          </a:p>
        </p:txBody>
      </p:sp>
      <p:sp>
        <p:nvSpPr>
          <p:cNvPr id="25607" name="Rectangle 4"/>
          <p:cNvSpPr>
            <a:spLocks noChangeArrowheads="1"/>
          </p:cNvSpPr>
          <p:nvPr/>
        </p:nvSpPr>
        <p:spPr bwMode="auto">
          <a:xfrm>
            <a:off x="468313" y="2781300"/>
            <a:ext cx="8064500" cy="1555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sz="3200">
                <a:solidFill>
                  <a:srgbClr val="000000"/>
                </a:solidFill>
              </a:rPr>
              <a:t>Il Piano di azione nazionale per le energie rinnovabili (direttiva 2009/28/CE) stabilisce entro il 2020 di produrre con le FER: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body"/>
          </p:nvPr>
        </p:nvSpPr>
        <p:spPr>
          <a:xfrm>
            <a:off x="468313" y="5013325"/>
            <a:ext cx="8229600" cy="1257300"/>
          </a:xfrm>
        </p:spPr>
        <p:txBody>
          <a:bodyPr anchor="t">
            <a:normAutofit/>
          </a:bodyPr>
          <a:lstStyle/>
          <a:p>
            <a:pPr indent="14288" eaLnBrk="1" hangingPunct="1">
              <a:lnSpc>
                <a:spcPct val="90000"/>
              </a:lnSpc>
              <a:spcBef>
                <a:spcPts val="700"/>
              </a:spcBef>
              <a:buClrTx/>
              <a:buFont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  <a:defRPr/>
            </a:pPr>
            <a:r>
              <a:rPr lang="it-IT" sz="6000" dirty="0" smtClean="0">
                <a:solidFill>
                  <a:srgbClr val="FF0000"/>
                </a:solidFill>
                <a:ea typeface="+mj-ea"/>
              </a:rPr>
              <a:t>Il futuro è rinnovabile</a:t>
            </a:r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115888"/>
            <a:ext cx="7848600" cy="47831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Nuova capacità collegata alla rete nel mondo</a:t>
            </a:r>
            <a:endParaRPr lang="it-IT" dirty="0"/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448941"/>
            <a:ext cx="7826508" cy="5148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4664"/>
            <a:ext cx="8593543" cy="620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Fumetto 1 2"/>
          <p:cNvSpPr/>
          <p:nvPr/>
        </p:nvSpPr>
        <p:spPr>
          <a:xfrm>
            <a:off x="5940152" y="404664"/>
            <a:ext cx="2880320" cy="2592288"/>
          </a:xfrm>
          <a:prstGeom prst="wedgeRectCallout">
            <a:avLst>
              <a:gd name="adj1" fmla="val -35958"/>
              <a:gd name="adj2" fmla="val 6438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3200" dirty="0" smtClean="0"/>
              <a:t>Centrali elettriche in Europa nell’ultimo decennio</a:t>
            </a:r>
            <a:endParaRPr lang="it-IT" sz="3200" dirty="0"/>
          </a:p>
        </p:txBody>
      </p:sp>
      <p:sp>
        <p:nvSpPr>
          <p:cNvPr id="4" name="Elaborazione alternativa 3"/>
          <p:cNvSpPr/>
          <p:nvPr/>
        </p:nvSpPr>
        <p:spPr>
          <a:xfrm>
            <a:off x="1691680" y="5373216"/>
            <a:ext cx="1296144" cy="1008112"/>
          </a:xfrm>
          <a:prstGeom prst="flowChartAlternateProcess">
            <a:avLst/>
          </a:prstGeom>
          <a:noFill/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Elaborazione alternativa 4"/>
          <p:cNvSpPr/>
          <p:nvPr/>
        </p:nvSpPr>
        <p:spPr>
          <a:xfrm>
            <a:off x="6732240" y="4581128"/>
            <a:ext cx="1872208" cy="1728192"/>
          </a:xfrm>
          <a:prstGeom prst="flowChartAlternateProcess">
            <a:avLst/>
          </a:prstGeom>
          <a:noFill/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Freccia in giù 5"/>
          <p:cNvSpPr/>
          <p:nvPr/>
        </p:nvSpPr>
        <p:spPr>
          <a:xfrm>
            <a:off x="8676456" y="4581128"/>
            <a:ext cx="467544" cy="11521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Freccia in su 6"/>
          <p:cNvSpPr/>
          <p:nvPr/>
        </p:nvSpPr>
        <p:spPr>
          <a:xfrm>
            <a:off x="1187624" y="6093296"/>
            <a:ext cx="432048" cy="64807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rmAutofit/>
          </a:bodyPr>
          <a:lstStyle/>
          <a:p>
            <a:r>
              <a:rPr lang="it-IT" dirty="0" smtClean="0"/>
              <a:t>Investimenti in fonti rinnovabili</a:t>
            </a:r>
            <a:endParaRPr lang="it-IT" dirty="0"/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88840"/>
            <a:ext cx="9100178" cy="29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sellaDiTesto 4"/>
          <p:cNvSpPr txBox="1"/>
          <p:nvPr/>
        </p:nvSpPr>
        <p:spPr>
          <a:xfrm>
            <a:off x="395536" y="5949280"/>
            <a:ext cx="33718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Fonte: </a:t>
            </a:r>
            <a:r>
              <a:rPr lang="it-IT" dirty="0" err="1" smtClean="0"/>
              <a:t>Pew</a:t>
            </a:r>
            <a:r>
              <a:rPr lang="it-IT" dirty="0" smtClean="0"/>
              <a:t> </a:t>
            </a:r>
            <a:r>
              <a:rPr lang="it-IT" dirty="0" err="1" smtClean="0"/>
              <a:t>Charitable</a:t>
            </a:r>
            <a:r>
              <a:rPr lang="it-IT" dirty="0" smtClean="0"/>
              <a:t> </a:t>
            </a:r>
            <a:r>
              <a:rPr lang="it-IT" dirty="0" err="1" smtClean="0"/>
              <a:t>Trusts</a:t>
            </a:r>
            <a:r>
              <a:rPr lang="it-IT" dirty="0" smtClean="0"/>
              <a:t> 2001</a:t>
            </a:r>
            <a:endParaRPr lang="it-IT" dirty="0"/>
          </a:p>
        </p:txBody>
      </p:sp>
      <p:sp>
        <p:nvSpPr>
          <p:cNvPr id="6" name="Freccia a destra 5"/>
          <p:cNvSpPr/>
          <p:nvPr/>
        </p:nvSpPr>
        <p:spPr>
          <a:xfrm>
            <a:off x="0" y="3212976"/>
            <a:ext cx="683568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it-IT" dirty="0" smtClean="0">
                <a:solidFill>
                  <a:srgbClr val="C00000"/>
                </a:solidFill>
                <a:latin typeface="+mn-lt"/>
                <a:ea typeface="+mj-ea"/>
              </a:rPr>
              <a:t>Il mercato FV nel 2010</a:t>
            </a:r>
            <a:endParaRPr lang="it-IT" dirty="0">
              <a:solidFill>
                <a:srgbClr val="C00000"/>
              </a:solidFill>
              <a:latin typeface="+mn-lt"/>
              <a:ea typeface="+mj-ea"/>
            </a:endParaRPr>
          </a:p>
        </p:txBody>
      </p:sp>
      <p:sp>
        <p:nvSpPr>
          <p:cNvPr id="32771" name="Segnaposto data 3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it-IT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t>25/01/11</a:t>
            </a:r>
          </a:p>
        </p:txBody>
      </p:sp>
      <p:pic>
        <p:nvPicPr>
          <p:cNvPr id="3277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1773238"/>
            <a:ext cx="7583487" cy="444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Fumetto 1 4"/>
          <p:cNvSpPr/>
          <p:nvPr/>
        </p:nvSpPr>
        <p:spPr>
          <a:xfrm>
            <a:off x="1043608" y="5589240"/>
            <a:ext cx="1368152" cy="1008112"/>
          </a:xfrm>
          <a:prstGeom prst="wedgeRectCallout">
            <a:avLst>
              <a:gd name="adj1" fmla="val 73153"/>
              <a:gd name="adj2" fmla="val -6599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Quota Italia</a:t>
            </a:r>
            <a:endParaRPr lang="it-IT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Cercare il sole: nuove installazioni 2010 nel mondo</a:t>
            </a:r>
            <a:endParaRPr lang="it-IT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9262" y="1457324"/>
            <a:ext cx="6825106" cy="5036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Freccia a destra 3"/>
          <p:cNvSpPr/>
          <p:nvPr/>
        </p:nvSpPr>
        <p:spPr>
          <a:xfrm rot="6426915">
            <a:off x="2307852" y="2688448"/>
            <a:ext cx="2139655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Capacita FV </a:t>
            </a:r>
            <a:r>
              <a:rPr lang="it-IT" u="sng" dirty="0" smtClean="0"/>
              <a:t>cumulata</a:t>
            </a:r>
            <a:r>
              <a:rPr lang="it-IT" dirty="0" smtClean="0"/>
              <a:t> nel mondo</a:t>
            </a:r>
            <a:endParaRPr lang="it-IT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556792"/>
            <a:ext cx="7122536" cy="4820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Freccia in su 3"/>
          <p:cNvSpPr/>
          <p:nvPr/>
        </p:nvSpPr>
        <p:spPr>
          <a:xfrm>
            <a:off x="3923928" y="5805264"/>
            <a:ext cx="576064" cy="86409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232" y="548680"/>
            <a:ext cx="8965264" cy="5363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sellaDiTesto 5"/>
          <p:cNvSpPr txBox="1"/>
          <p:nvPr/>
        </p:nvSpPr>
        <p:spPr>
          <a:xfrm>
            <a:off x="395536" y="6309320"/>
            <a:ext cx="11355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Fonte GSE</a:t>
            </a:r>
            <a:endParaRPr lang="it-IT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871" y="1628801"/>
            <a:ext cx="8770477" cy="439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Capacita FV cumulata in Italia</a:t>
            </a:r>
            <a:endParaRPr lang="it-IT" dirty="0"/>
          </a:p>
        </p:txBody>
      </p:sp>
      <p:sp>
        <p:nvSpPr>
          <p:cNvPr id="6" name="Fumetto 1 5"/>
          <p:cNvSpPr/>
          <p:nvPr/>
        </p:nvSpPr>
        <p:spPr>
          <a:xfrm>
            <a:off x="4932040" y="4221088"/>
            <a:ext cx="3672408" cy="1872208"/>
          </a:xfrm>
          <a:prstGeom prst="wedgeRectCallout">
            <a:avLst>
              <a:gd name="adj1" fmla="val -103108"/>
              <a:gd name="adj2" fmla="val -1234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31 maggio 2011:</a:t>
            </a:r>
          </a:p>
          <a:p>
            <a:pPr algn="ctr"/>
            <a:r>
              <a:rPr lang="it-IT" sz="3600" dirty="0" smtClean="0"/>
              <a:t>5.727.591 MW</a:t>
            </a:r>
          </a:p>
          <a:p>
            <a:pPr algn="ctr"/>
            <a:r>
              <a:rPr lang="it-IT" sz="3200" dirty="0" smtClean="0"/>
              <a:t>(+2.257MW)</a:t>
            </a:r>
            <a:endParaRPr lang="it-IT" sz="320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Capacita FV cumulata in Italia</a:t>
            </a:r>
            <a:endParaRPr lang="it-IT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7561" y="1412776"/>
            <a:ext cx="7619139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it-IT" dirty="0" smtClean="0"/>
              <a:t>Capacita FV cumulata in Italia</a:t>
            </a:r>
            <a:endParaRPr lang="it-IT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700808"/>
            <a:ext cx="7029450" cy="340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it-IT" dirty="0" smtClean="0"/>
              <a:t>Capacita FV cumulata in Italia</a:t>
            </a:r>
            <a:endParaRPr lang="it-IT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988840"/>
            <a:ext cx="7805505" cy="3908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it-IT" dirty="0" smtClean="0"/>
              <a:t>Capacita FV cumulata in Italia</a:t>
            </a:r>
            <a:endParaRPr lang="it-IT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84784"/>
            <a:ext cx="8308679" cy="4530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Sussidi alle fonti di energia nel mondo</a:t>
            </a:r>
            <a:endParaRPr lang="it-IT" dirty="0"/>
          </a:p>
        </p:txBody>
      </p:sp>
      <p:pic>
        <p:nvPicPr>
          <p:cNvPr id="1026" name="Immagin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196752"/>
            <a:ext cx="7666250" cy="51605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sellaDiTesto 4"/>
          <p:cNvSpPr txBox="1"/>
          <p:nvPr/>
        </p:nvSpPr>
        <p:spPr>
          <a:xfrm>
            <a:off x="899592" y="6392361"/>
            <a:ext cx="71709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 smtClean="0"/>
              <a:t>http://www.bloomberg.com/news/2010-07-29/</a:t>
            </a:r>
            <a:r>
              <a:rPr lang="it-IT" sz="1200" dirty="0" err="1" smtClean="0"/>
              <a:t>subsidies-for-renewables-biofuels-dwarfed-by-supports-for.html</a:t>
            </a:r>
            <a:endParaRPr lang="it-IT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it-IT" dirty="0" smtClean="0"/>
              <a:t>Eolico in Europa</a:t>
            </a:r>
            <a:endParaRPr lang="it-IT" dirty="0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772816"/>
            <a:ext cx="8522012" cy="4271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Fumetto 1 3"/>
          <p:cNvSpPr/>
          <p:nvPr/>
        </p:nvSpPr>
        <p:spPr>
          <a:xfrm>
            <a:off x="1619672" y="5805264"/>
            <a:ext cx="3312368" cy="792088"/>
          </a:xfrm>
          <a:prstGeom prst="wedgeRectCallout">
            <a:avLst>
              <a:gd name="adj1" fmla="val 77172"/>
              <a:gd name="adj2" fmla="val -8300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800" dirty="0" smtClean="0"/>
              <a:t>Italia 7% 5.797 MW</a:t>
            </a:r>
            <a:endParaRPr lang="it-IT" sz="2800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it-IT" dirty="0" smtClean="0"/>
              <a:t>Eolico nel Mondo</a:t>
            </a:r>
            <a:endParaRPr lang="it-IT" dirty="0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268760"/>
            <a:ext cx="7460300" cy="469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it-IT" dirty="0" smtClean="0"/>
              <a:t>Eolico nel mondo</a:t>
            </a:r>
            <a:endParaRPr lang="it-IT" dirty="0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124744"/>
            <a:ext cx="6594473" cy="5392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Freccia a destra 3"/>
          <p:cNvSpPr/>
          <p:nvPr/>
        </p:nvSpPr>
        <p:spPr>
          <a:xfrm>
            <a:off x="179512" y="3861048"/>
            <a:ext cx="1368152" cy="576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Fumetto 1 4"/>
          <p:cNvSpPr/>
          <p:nvPr/>
        </p:nvSpPr>
        <p:spPr>
          <a:xfrm>
            <a:off x="6732240" y="3573016"/>
            <a:ext cx="2232248" cy="1584176"/>
          </a:xfrm>
          <a:prstGeom prst="wedgeRectCallout">
            <a:avLst>
              <a:gd name="adj1" fmla="val -112937"/>
              <a:gd name="adj2" fmla="val -1375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400" dirty="0" smtClean="0"/>
              <a:t>Sesto Paese per potenza installata</a:t>
            </a:r>
            <a:endParaRPr lang="it-IT" sz="2400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it-IT" dirty="0" smtClean="0"/>
              <a:t>L’Eolico del futuro: Offshore</a:t>
            </a:r>
            <a:endParaRPr lang="it-IT" dirty="0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484784"/>
            <a:ext cx="7303555" cy="4686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it-IT" dirty="0" smtClean="0"/>
              <a:t>L’Eolico si diffonde nel mondo</a:t>
            </a:r>
            <a:endParaRPr lang="it-IT" dirty="0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340768"/>
            <a:ext cx="3419475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340768"/>
            <a:ext cx="3314700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077072"/>
            <a:ext cx="3371850" cy="249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4005064"/>
            <a:ext cx="33147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it-IT" dirty="0" smtClean="0"/>
              <a:t>Bilancio elettrico Italia 2009</a:t>
            </a:r>
            <a:endParaRPr lang="it-IT" dirty="0"/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052736"/>
            <a:ext cx="4968552" cy="5625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it-IT" dirty="0" smtClean="0"/>
              <a:t>Elettricità da FER in Italia</a:t>
            </a:r>
            <a:endParaRPr lang="it-IT" dirty="0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268760"/>
            <a:ext cx="4249441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81590" y="3429000"/>
            <a:ext cx="4669392" cy="3062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Fumetto 1 8"/>
          <p:cNvSpPr/>
          <p:nvPr/>
        </p:nvSpPr>
        <p:spPr>
          <a:xfrm>
            <a:off x="5220072" y="1412776"/>
            <a:ext cx="3456384" cy="1296144"/>
          </a:xfrm>
          <a:prstGeom prst="wedgeRectCallout">
            <a:avLst>
              <a:gd name="adj1" fmla="val -80683"/>
              <a:gd name="adj2" fmla="val 283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Anno 2000:</a:t>
            </a:r>
          </a:p>
          <a:p>
            <a:pPr algn="ctr"/>
            <a:r>
              <a:rPr lang="it-IT" dirty="0" smtClean="0"/>
              <a:t>50.978 </a:t>
            </a:r>
            <a:r>
              <a:rPr lang="it-IT" dirty="0" err="1" smtClean="0"/>
              <a:t>GWh</a:t>
            </a:r>
            <a:endParaRPr lang="it-IT" dirty="0"/>
          </a:p>
        </p:txBody>
      </p:sp>
      <p:sp>
        <p:nvSpPr>
          <p:cNvPr id="10" name="Fumetto 1 9"/>
          <p:cNvSpPr/>
          <p:nvPr/>
        </p:nvSpPr>
        <p:spPr>
          <a:xfrm>
            <a:off x="395536" y="5229200"/>
            <a:ext cx="3456384" cy="1296144"/>
          </a:xfrm>
          <a:prstGeom prst="wedgeRectCallout">
            <a:avLst>
              <a:gd name="adj1" fmla="val 59400"/>
              <a:gd name="adj2" fmla="val 288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Anno 2010:</a:t>
            </a:r>
          </a:p>
          <a:p>
            <a:pPr algn="ctr"/>
            <a:r>
              <a:rPr lang="it-IT" dirty="0" smtClean="0"/>
              <a:t>75.269 </a:t>
            </a:r>
            <a:r>
              <a:rPr lang="it-IT" dirty="0" err="1" smtClean="0"/>
              <a:t>GWh</a:t>
            </a:r>
            <a:endParaRPr lang="it-IT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0550" y="333375"/>
            <a:ext cx="79629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Fumetto 1 4"/>
          <p:cNvSpPr/>
          <p:nvPr/>
        </p:nvSpPr>
        <p:spPr>
          <a:xfrm>
            <a:off x="6444208" y="6021288"/>
            <a:ext cx="2627784" cy="764704"/>
          </a:xfrm>
          <a:prstGeom prst="wedgeRectCallout">
            <a:avLst>
              <a:gd name="adj1" fmla="val 10011"/>
              <a:gd name="adj2" fmla="val -864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Negli ultimi 4 anni crescita costante</a:t>
            </a:r>
            <a:endParaRPr lang="it-IT" dirty="0"/>
          </a:p>
        </p:txBody>
      </p:sp>
      <p:sp>
        <p:nvSpPr>
          <p:cNvPr id="6" name="Elaborazione alternativa 5"/>
          <p:cNvSpPr/>
          <p:nvPr/>
        </p:nvSpPr>
        <p:spPr>
          <a:xfrm>
            <a:off x="5652120" y="1628800"/>
            <a:ext cx="3024336" cy="4320480"/>
          </a:xfrm>
          <a:prstGeom prst="flowChartAlternateProcess">
            <a:avLst/>
          </a:prstGeom>
          <a:noFill/>
          <a:ln w="412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La crescita di Eolico e FV dal 2005 al 2010 in Italia </a:t>
            </a:r>
            <a:r>
              <a:rPr lang="it-IT" sz="2000" dirty="0" smtClean="0"/>
              <a:t>(Fonte Terna 14 aprile 2011)</a:t>
            </a:r>
            <a:endParaRPr lang="it-IT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1683221"/>
            <a:ext cx="8991600" cy="441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64096"/>
          </a:xfrm>
        </p:spPr>
        <p:txBody>
          <a:bodyPr>
            <a:normAutofit/>
          </a:bodyPr>
          <a:lstStyle/>
          <a:p>
            <a:r>
              <a:rPr lang="it-IT" sz="3200" b="1" dirty="0" smtClean="0">
                <a:solidFill>
                  <a:srgbClr val="C00000"/>
                </a:solidFill>
              </a:rPr>
              <a:t>Impianti alimentati con Fonti Rinnovabili</a:t>
            </a:r>
            <a:endParaRPr lang="it-IT" sz="3200" b="1" dirty="0">
              <a:solidFill>
                <a:srgbClr val="C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836712"/>
            <a:ext cx="9022606" cy="5743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964488" cy="850106"/>
          </a:xfrm>
        </p:spPr>
        <p:txBody>
          <a:bodyPr>
            <a:normAutofit/>
          </a:bodyPr>
          <a:lstStyle/>
          <a:p>
            <a:r>
              <a:rPr lang="it-IT" sz="3200" dirty="0" smtClean="0">
                <a:solidFill>
                  <a:srgbClr val="C00000"/>
                </a:solidFill>
              </a:rPr>
              <a:t>Piano d’Azione Nazionale per le energie rinnovabili</a:t>
            </a:r>
            <a:endParaRPr lang="it-IT" sz="3200" dirty="0">
              <a:solidFill>
                <a:srgbClr val="C0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5" y="1086312"/>
            <a:ext cx="8928991" cy="5481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it-IT" dirty="0" smtClean="0"/>
              <a:t>Potenzialità occupazione</a:t>
            </a:r>
            <a:endParaRPr lang="it-IT" dirty="0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628800"/>
            <a:ext cx="8054008" cy="4897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it-IT" dirty="0" smtClean="0"/>
              <a:t>Potenzialità occupazione</a:t>
            </a:r>
            <a:endParaRPr lang="it-IT" dirty="0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77430"/>
            <a:ext cx="9144000" cy="2560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it-IT" dirty="0" smtClean="0"/>
              <a:t>Fatturato FV 2010</a:t>
            </a:r>
            <a:endParaRPr lang="it-IT" dirty="0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3" y="1412776"/>
            <a:ext cx="7753857" cy="4773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4777073-6C30-4FDF-AAC8-5618F0450909}" type="slidenum">
              <a:rPr lang="it-IT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pPr/>
              <a:t>56</a:t>
            </a:fld>
            <a:endParaRPr lang="it-IT" smtClean="0">
              <a:latin typeface="Arial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5777" name="Rectangle 1"/>
          <p:cNvSpPr>
            <a:spLocks noGrp="1" noChangeArrowheads="1"/>
          </p:cNvSpPr>
          <p:nvPr>
            <p:ph type="body"/>
          </p:nvPr>
        </p:nvSpPr>
        <p:spPr>
          <a:xfrm>
            <a:off x="457200" y="1124744"/>
            <a:ext cx="8229600" cy="5001419"/>
          </a:xfrm>
        </p:spPr>
        <p:txBody>
          <a:bodyPr anchor="t"/>
          <a:lstStyle/>
          <a:p>
            <a:pPr marL="342900" indent="-333375" algn="l">
              <a:spcBef>
                <a:spcPts val="1200"/>
              </a:spcBef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it-IT" sz="4800" dirty="0">
                <a:ea typeface="+mj-ea"/>
              </a:rPr>
              <a:t>Ma la miglior centrale è quella che non dovremo costruire</a:t>
            </a:r>
          </a:p>
        </p:txBody>
      </p:sp>
      <p:sp>
        <p:nvSpPr>
          <p:cNvPr id="5" name="Rettangolo 4"/>
          <p:cNvSpPr/>
          <p:nvPr/>
        </p:nvSpPr>
        <p:spPr>
          <a:xfrm>
            <a:off x="611560" y="4509120"/>
            <a:ext cx="5544616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it-IT" dirty="0" smtClean="0"/>
              <a:t>Per info:</a:t>
            </a:r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r>
              <a:rPr lang="it-IT" dirty="0" smtClean="0">
                <a:hlinkClick r:id="rId3"/>
              </a:rPr>
              <a:t>roberto@beati.org</a:t>
            </a:r>
            <a:endParaRPr lang="it-IT" dirty="0" smtClean="0"/>
          </a:p>
          <a:p>
            <a:pPr>
              <a:buNone/>
            </a:pPr>
            <a:endParaRPr lang="it-IT" dirty="0" smtClean="0"/>
          </a:p>
          <a:p>
            <a:pPr>
              <a:buNone/>
            </a:pPr>
            <a:r>
              <a:rPr lang="it-IT" sz="2000" dirty="0" smtClean="0">
                <a:solidFill>
                  <a:srgbClr val="FF0000"/>
                </a:solidFill>
              </a:rPr>
              <a:t>www.martinbuber.eu</a:t>
            </a:r>
            <a:endParaRPr lang="it-IT" sz="2000" dirty="0">
              <a:solidFill>
                <a:srgbClr val="FF000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 r="4138"/>
          <a:stretch>
            <a:fillRect/>
          </a:stretch>
        </p:blipFill>
        <p:spPr bwMode="auto">
          <a:xfrm>
            <a:off x="6588224" y="3429000"/>
            <a:ext cx="2298473" cy="31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</TotalTime>
  <Words>733</Words>
  <Application>Microsoft Office PowerPoint</Application>
  <PresentationFormat>Presentazione su schermo (4:3)</PresentationFormat>
  <Paragraphs>143</Paragraphs>
  <Slides>56</Slides>
  <Notes>9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56</vt:i4>
      </vt:variant>
    </vt:vector>
  </HeadingPairs>
  <TitlesOfParts>
    <vt:vector size="57" baseType="lpstr">
      <vt:lpstr>Tema di Office</vt:lpstr>
      <vt:lpstr>Olgiate Molgora 8 giugno 2011</vt:lpstr>
      <vt:lpstr>Diapositiva 2</vt:lpstr>
      <vt:lpstr>Il presente: un sistema Insostenibile</vt:lpstr>
      <vt:lpstr>Diapositiva 4</vt:lpstr>
      <vt:lpstr>Fukushima 11 marzo 2001</vt:lpstr>
      <vt:lpstr>Fukushima</vt:lpstr>
      <vt:lpstr>I reattori di Fukushima</vt:lpstr>
      <vt:lpstr>Un reattore anche spento … scalda</vt:lpstr>
      <vt:lpstr>I reattori di Fukushima</vt:lpstr>
      <vt:lpstr>I reattori di Fukushima</vt:lpstr>
      <vt:lpstr>I reattori di Fukushima</vt:lpstr>
      <vt:lpstr>Nucleare: un problema etico</vt:lpstr>
      <vt:lpstr>Il nucleare nel mondo</vt:lpstr>
      <vt:lpstr>Nucleare nel mondo (IAEA – PRIS)</vt:lpstr>
      <vt:lpstr>Fonti primarie nel mondo (IPCC maggio 2011)</vt:lpstr>
      <vt:lpstr>Cantieri</vt:lpstr>
      <vt:lpstr>Attivazioni e disattivazioni</vt:lpstr>
      <vt:lpstr>Numero e capacità reattori</vt:lpstr>
      <vt:lpstr>Età dei reattori</vt:lpstr>
      <vt:lpstr>Spesa in ricerca 1986-2008 nei Paesi IEA</vt:lpstr>
      <vt:lpstr>Nucleare terza generazione</vt:lpstr>
      <vt:lpstr>Costo di un reattore EPR</vt:lpstr>
      <vt:lpstr>Diapositiva 23</vt:lpstr>
      <vt:lpstr>Italia: Previsione consumi elettrici</vt:lpstr>
      <vt:lpstr>Quante centrali abbiamo?</vt:lpstr>
      <vt:lpstr>Ricapitolando</vt:lpstr>
      <vt:lpstr>Tenendo conto che…</vt:lpstr>
      <vt:lpstr>Diapositiva 28</vt:lpstr>
      <vt:lpstr>Nuova capacità collegata alla rete nel mondo</vt:lpstr>
      <vt:lpstr>Diapositiva 30</vt:lpstr>
      <vt:lpstr>Investimenti in fonti rinnovabili</vt:lpstr>
      <vt:lpstr>Il mercato FV nel 2010</vt:lpstr>
      <vt:lpstr>Cercare il sole: nuove installazioni 2010 nel mondo</vt:lpstr>
      <vt:lpstr>Capacita FV cumulata nel mondo</vt:lpstr>
      <vt:lpstr>Diapositiva 35</vt:lpstr>
      <vt:lpstr>Capacita FV cumulata in Italia</vt:lpstr>
      <vt:lpstr>Capacita FV cumulata in Italia</vt:lpstr>
      <vt:lpstr>Capacita FV cumulata in Italia</vt:lpstr>
      <vt:lpstr>Capacita FV cumulata in Italia</vt:lpstr>
      <vt:lpstr>Capacita FV cumulata in Italia</vt:lpstr>
      <vt:lpstr>Sussidi alle fonti di energia nel mondo</vt:lpstr>
      <vt:lpstr>Eolico in Europa</vt:lpstr>
      <vt:lpstr>Eolico nel Mondo</vt:lpstr>
      <vt:lpstr>Eolico nel mondo</vt:lpstr>
      <vt:lpstr>L’Eolico del futuro: Offshore</vt:lpstr>
      <vt:lpstr>L’Eolico si diffonde nel mondo</vt:lpstr>
      <vt:lpstr>Bilancio elettrico Italia 2009</vt:lpstr>
      <vt:lpstr>Elettricità da FER in Italia</vt:lpstr>
      <vt:lpstr>Diapositiva 49</vt:lpstr>
      <vt:lpstr>La crescita di Eolico e FV dal 2005 al 2010 in Italia (Fonte Terna 14 aprile 2011)</vt:lpstr>
      <vt:lpstr>Impianti alimentati con Fonti Rinnovabili</vt:lpstr>
      <vt:lpstr>Piano d’Azione Nazionale per le energie rinnovabili</vt:lpstr>
      <vt:lpstr>Potenzialità occupazione</vt:lpstr>
      <vt:lpstr>Potenzialità occupazione</vt:lpstr>
      <vt:lpstr>Fatturato FV 2010</vt:lpstr>
      <vt:lpstr>Diapositiva 56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Erba 14 maggio 2011</dc:title>
  <dc:creator>User</dc:creator>
  <cp:lastModifiedBy>A230957</cp:lastModifiedBy>
  <cp:revision>35</cp:revision>
  <dcterms:created xsi:type="dcterms:W3CDTF">2011-05-14T07:20:00Z</dcterms:created>
  <dcterms:modified xsi:type="dcterms:W3CDTF">2011-05-31T13:09:06Z</dcterms:modified>
</cp:coreProperties>
</file>