
<file path=[Content_Types].xml><?xml version="1.0" encoding="utf-8"?>
<Types xmlns="http://schemas.openxmlformats.org/package/2006/content-types">
  <Default Extension="xml" ContentType="application/vnd.openxmlformats-officedocument.presentationml.presentation.main+xml"/>
  <Default Extension="rels" ContentType="application/vnd.openxmlformats-package.relationships+xml"/>
  <Default Extension="png" ContentType="image/png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</Types>
</file>

<file path=_rels/.rels>&#65279;<?xml version="1.0" encoding="utf-8"?><Relationships xmlns="http://schemas.openxmlformats.org/package/2006/relationships"><Relationship Type="http://schemas.openxmlformats.org/officeDocument/2006/relationships/officeDocument" Target="/ppt/presentation.xml" Id="prId0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0"/>
  </p:sldMasterIdLst>
  <p:sldIdLst>
    <p:sldId id="256" r:id="rId3"/>
    <p:sldId id="257" r:id="rId8"/>
    <p:sldId id="258" r:id="rId13"/>
    <p:sldId id="259" r:id="rId18"/>
    <p:sldId id="260" r:id="rId23"/>
    <p:sldId id="261" r:id="rId28"/>
    <p:sldId id="262" r:id="rId33"/>
    <p:sldId id="263" r:id="rId38"/>
    <p:sldId id="264" r:id="rId43"/>
    <p:sldId id="265" r:id="rId48"/>
    <p:sldId id="266" r:id="rId53"/>
    <p:sldId id="267" r:id="rId58"/>
    <p:sldId id="268" r:id="rId63"/>
    <p:sldId id="269" r:id="rId68"/>
    <p:sldId id="270" r:id="rId73"/>
    <p:sldId id="271" r:id="rId78"/>
    <p:sldId id="272" r:id="rId83"/>
    <p:sldId id="273" r:id="rId88"/>
    <p:sldId id="274" r:id="rId93"/>
    <p:sldId id="275" r:id="rId98"/>
    <p:sldId id="276" r:id="rId103"/>
    <p:sldId id="277" r:id="rId108"/>
    <p:sldId id="278" r:id="rId113"/>
    <p:sldId id="279" r:id="rId118"/>
    <p:sldId id="280" r:id="rId123"/>
    <p:sldId id="281" r:id="rId128"/>
    <p:sldId id="282" r:id="rId133"/>
    <p:sldId id="283" r:id="rId138"/>
    <p:sldId id="284" r:id="rId143"/>
    <p:sldId id="285" r:id="rId148"/>
    <p:sldId id="286" r:id="rId153"/>
    <p:sldId id="287" r:id="rId158"/>
    <p:sldId id="288" r:id="rId167"/>
    <p:sldId id="289" r:id="rId172"/>
    <p:sldId id="290" r:id="rId177"/>
    <p:sldId id="291" r:id="rId182"/>
    <p:sldId id="292" r:id="rId187"/>
    <p:sldId id="293" r:id="rId192"/>
    <p:sldId id="294" r:id="rId197"/>
    <p:sldId id="295" r:id="rId202"/>
    <p:sldId id="296" r:id="rId213"/>
    <p:sldId id="297" r:id="rId218"/>
    <p:sldId id="298" r:id="rId223"/>
    <p:sldId id="299" r:id="rId228"/>
    <p:sldId id="300" r:id="rId233"/>
    <p:sldId id="301" r:id="rId238"/>
  </p:sldIdLst>
  <p:sldSz cx="10692130" cy="7559040"/>
  <p:notesSz cx="6858000" cy="9144000"/>
</p:presentation>
</file>

<file path=ppt/_rels/presentation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0" /><Relationship Type="http://schemas.openxmlformats.org/officeDocument/2006/relationships/slide" Target="/ppt/slides/slide1.xml" Id="rId3" /><Relationship Type="http://schemas.openxmlformats.org/officeDocument/2006/relationships/slide" Target="/ppt/slides/slide2.xml" Id="rId8" /><Relationship Type="http://schemas.openxmlformats.org/officeDocument/2006/relationships/slide" Target="/ppt/slides/slide3.xml" Id="rId13" /><Relationship Type="http://schemas.openxmlformats.org/officeDocument/2006/relationships/slide" Target="/ppt/slides/slide4.xml" Id="rId18" /><Relationship Type="http://schemas.openxmlformats.org/officeDocument/2006/relationships/slide" Target="/ppt/slides/slide5.xml" Id="rId23" /><Relationship Type="http://schemas.openxmlformats.org/officeDocument/2006/relationships/slide" Target="/ppt/slides/slide6.xml" Id="rId28" /><Relationship Type="http://schemas.openxmlformats.org/officeDocument/2006/relationships/slide" Target="/ppt/slides/slide7.xml" Id="rId33" /><Relationship Type="http://schemas.openxmlformats.org/officeDocument/2006/relationships/slide" Target="/ppt/slides/slide8.xml" Id="rId38" /><Relationship Type="http://schemas.openxmlformats.org/officeDocument/2006/relationships/slide" Target="/ppt/slides/slide9.xml" Id="rId43" /><Relationship Type="http://schemas.openxmlformats.org/officeDocument/2006/relationships/slide" Target="/ppt/slides/slide10.xml" Id="rId48" /><Relationship Type="http://schemas.openxmlformats.org/officeDocument/2006/relationships/slide" Target="/ppt/slides/slide11.xml" Id="rId53" /><Relationship Type="http://schemas.openxmlformats.org/officeDocument/2006/relationships/slide" Target="/ppt/slides/slide12.xml" Id="rId58" /><Relationship Type="http://schemas.openxmlformats.org/officeDocument/2006/relationships/slide" Target="/ppt/slides/slide13.xml" Id="rId63" /><Relationship Type="http://schemas.openxmlformats.org/officeDocument/2006/relationships/slide" Target="/ppt/slides/slide14.xml" Id="rId68" /><Relationship Type="http://schemas.openxmlformats.org/officeDocument/2006/relationships/slide" Target="/ppt/slides/slide15.xml" Id="rId73" /><Relationship Type="http://schemas.openxmlformats.org/officeDocument/2006/relationships/slide" Target="/ppt/slides/slide16.xml" Id="rId78" /><Relationship Type="http://schemas.openxmlformats.org/officeDocument/2006/relationships/slide" Target="/ppt/slides/slide17.xml" Id="rId83" /><Relationship Type="http://schemas.openxmlformats.org/officeDocument/2006/relationships/slide" Target="/ppt/slides/slide18.xml" Id="rId88" /><Relationship Type="http://schemas.openxmlformats.org/officeDocument/2006/relationships/slide" Target="/ppt/slides/slide19.xml" Id="rId93" /><Relationship Type="http://schemas.openxmlformats.org/officeDocument/2006/relationships/slide" Target="/ppt/slides/slide20.xml" Id="rId98" /><Relationship Type="http://schemas.openxmlformats.org/officeDocument/2006/relationships/slide" Target="/ppt/slides/slide21.xml" Id="rId103" /><Relationship Type="http://schemas.openxmlformats.org/officeDocument/2006/relationships/slide" Target="/ppt/slides/slide22.xml" Id="rId108" /><Relationship Type="http://schemas.openxmlformats.org/officeDocument/2006/relationships/slide" Target="/ppt/slides/slide23.xml" Id="rId113" /><Relationship Type="http://schemas.openxmlformats.org/officeDocument/2006/relationships/slide" Target="/ppt/slides/slide24.xml" Id="rId118" /><Relationship Type="http://schemas.openxmlformats.org/officeDocument/2006/relationships/slide" Target="/ppt/slides/slide25.xml" Id="rId123" /><Relationship Type="http://schemas.openxmlformats.org/officeDocument/2006/relationships/slide" Target="/ppt/slides/slide26.xml" Id="rId128" /><Relationship Type="http://schemas.openxmlformats.org/officeDocument/2006/relationships/slide" Target="/ppt/slides/slide27.xml" Id="rId133" /><Relationship Type="http://schemas.openxmlformats.org/officeDocument/2006/relationships/slide" Target="/ppt/slides/slide28.xml" Id="rId138" /><Relationship Type="http://schemas.openxmlformats.org/officeDocument/2006/relationships/slide" Target="/ppt/slides/slide29.xml" Id="rId143" /><Relationship Type="http://schemas.openxmlformats.org/officeDocument/2006/relationships/slide" Target="/ppt/slides/slide30.xml" Id="rId148" /><Relationship Type="http://schemas.openxmlformats.org/officeDocument/2006/relationships/slide" Target="/ppt/slides/slide31.xml" Id="rId153" /><Relationship Type="http://schemas.openxmlformats.org/officeDocument/2006/relationships/slide" Target="/ppt/slides/slide32.xml" Id="rId158" /><Relationship Type="http://schemas.openxmlformats.org/officeDocument/2006/relationships/slide" Target="/ppt/slides/slide33.xml" Id="rId167" /><Relationship Type="http://schemas.openxmlformats.org/officeDocument/2006/relationships/slide" Target="/ppt/slides/slide34.xml" Id="rId172" /><Relationship Type="http://schemas.openxmlformats.org/officeDocument/2006/relationships/slide" Target="/ppt/slides/slide35.xml" Id="rId177" /><Relationship Type="http://schemas.openxmlformats.org/officeDocument/2006/relationships/slide" Target="/ppt/slides/slide36.xml" Id="rId182" /><Relationship Type="http://schemas.openxmlformats.org/officeDocument/2006/relationships/slide" Target="/ppt/slides/slide37.xml" Id="rId187" /><Relationship Type="http://schemas.openxmlformats.org/officeDocument/2006/relationships/slide" Target="/ppt/slides/slide38.xml" Id="rId192" /><Relationship Type="http://schemas.openxmlformats.org/officeDocument/2006/relationships/slide" Target="/ppt/slides/slide39.xml" Id="rId197" /><Relationship Type="http://schemas.openxmlformats.org/officeDocument/2006/relationships/slide" Target="/ppt/slides/slide40.xml" Id="rId202" /><Relationship Type="http://schemas.openxmlformats.org/officeDocument/2006/relationships/slide" Target="/ppt/slides/slide41.xml" Id="rId213" /><Relationship Type="http://schemas.openxmlformats.org/officeDocument/2006/relationships/slide" Target="/ppt/slides/slide42.xml" Id="rId218" /><Relationship Type="http://schemas.openxmlformats.org/officeDocument/2006/relationships/slide" Target="/ppt/slides/slide43.xml" Id="rId223" /><Relationship Type="http://schemas.openxmlformats.org/officeDocument/2006/relationships/slide" Target="/ppt/slides/slide44.xml" Id="rId228" /><Relationship Type="http://schemas.openxmlformats.org/officeDocument/2006/relationships/slide" Target="/ppt/slides/slide45.xml" Id="rId233" /><Relationship Type="http://schemas.openxmlformats.org/officeDocument/2006/relationships/slide" Target="/ppt/slides/slide46.xml" Id="rId238" /><Relationship Type="http://schemas.openxmlformats.org/officeDocument/2006/relationships/theme" Target="/ppt/theme/theme1.xml" Id="rId2" /></Relationship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0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0" /></Relationships>
</file>

<file path=ppt/slideLayouts/_rels/slideLayout3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0" /></Relationships>
</file>

<file path=ppt/slideLayouts/_rels/slideLayout4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0" /></Relationships>
</file>

<file path=ppt/slideLayouts/_rels/slideLayout5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0" /></Relationships>
</file>

<file path=ppt/slideLayouts/_rels/slideLayout6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0" /></Relationships>
</file>

<file path=ppt/slideLayouts/_rels/slideLayout7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0" /></Relationships>
</file>

<file path=ppt/slideLayouts/_rels/slideLayout8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0" /></Relationships>
</file>

<file path=ppt/slideLayouts/_rels/slideLayout9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0" /></Relationships>
</file>

<file path=ppt/slideLayouts/_rels/slideLayout10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0" /></Relationships>
</file>

<file path=ppt/slideLayouts/_rels/slideLayout1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0" /></Relationships>
</file>

<file path=ppt/slideLayouts/_rels/slideLayout1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0" /></Relationships>
</file>

<file path=ppt/slideLayouts/_rels/slideLayout13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0" /></Relationships>
</file>

<file path=ppt/slideLayouts/_rels/slideLayout14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0" /></Relationships>
</file>

<file path=ppt/slideLayouts/_rels/slideLayout15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0" /></Relationships>
</file>

<file path=ppt/slideLayouts/_rels/slideLayout16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0" /></Relationships>
</file>

<file path=ppt/slideLayouts/_rels/slideLayout17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0" /></Relationships>
</file>

<file path=ppt/slideLayouts/_rels/slideLayout18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0" /></Relationships>
</file>

<file path=ppt/slideLayouts/_rels/slideLayout19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0" /></Relationships>
</file>

<file path=ppt/slideLayouts/_rels/slideLayout20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0" /></Relationships>
</file>

<file path=ppt/slideLayouts/_rels/slideLayout2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0" /></Relationships>
</file>

<file path=ppt/slideLayouts/_rels/slideLayout2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0" /></Relationships>
</file>

<file path=ppt/slideLayouts/_rels/slideLayout23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0" /></Relationships>
</file>

<file path=ppt/slideLayouts/_rels/slideLayout24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0" /></Relationships>
</file>

<file path=ppt/slideLayouts/_rels/slideLayout25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0" /></Relationships>
</file>

<file path=ppt/slideLayouts/_rels/slideLayout26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0" /></Relationships>
</file>

<file path=ppt/slideLayouts/_rels/slideLayout27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0" /></Relationships>
</file>

<file path=ppt/slideLayouts/_rels/slideLayout28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0" /></Relationships>
</file>

<file path=ppt/slideLayouts/_rels/slideLayout29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0" /></Relationships>
</file>

<file path=ppt/slideLayouts/_rels/slideLayout30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0" /></Relationships>
</file>

<file path=ppt/slideLayouts/_rels/slideLayout3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0" /></Relationships>
</file>

<file path=ppt/slideLayouts/_rels/slideLayout3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0" /></Relationships>
</file>

<file path=ppt/slideLayouts/_rels/slideLayout33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0" /></Relationships>
</file>

<file path=ppt/slideLayouts/_rels/slideLayout34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0" /></Relationships>
</file>

<file path=ppt/slideLayouts/_rels/slideLayout35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0" /></Relationships>
</file>

<file path=ppt/slideLayouts/_rels/slideLayout36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0" /></Relationships>
</file>

<file path=ppt/slideLayouts/_rels/slideLayout37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0" /></Relationships>
</file>

<file path=ppt/slideLayouts/_rels/slideLayout38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0" /></Relationships>
</file>

<file path=ppt/slideLayouts/_rels/slideLayout39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0" /></Relationships>
</file>

<file path=ppt/slideLayouts/_rels/slideLayout40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0" /></Relationships>
</file>

<file path=ppt/slideLayouts/_rels/slideLayout4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0" /></Relationships>
</file>

<file path=ppt/slideLayouts/_rels/slideLayout4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0" /></Relationships>
</file>

<file path=ppt/slideLayouts/_rels/slideLayout43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0" /></Relationships>
</file>

<file path=ppt/slideLayouts/_rels/slideLayout44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0" /></Relationships>
</file>

<file path=ppt/slideLayouts/_rels/slideLayout45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0" /></Relationships>
</file>

<file path=ppt/slideLayouts/_rels/slideLayout46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0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0"/>
          </a:schemeClr>
        </a:solidFill>
      </p:bgPr>
    </p:bg>
    <p:spTree>
      <p:nvGrpSpPr>
        <p:cNvPr id="3" name=""/>
        <p:cNvGrpSpPr/>
        <p:nvPr/>
      </p:nvGrpSpPr>
      <p:grpSpPr/>
      <p:sp>
        <p:nvSpPr>
          <p:cNvPr id="4" name=""/>
          <p:cNvSpPr/>
          <p:nvPr>
            <p:ph type="body" idx="10"/>
          </p:nvPr>
        </p:nvSpPr>
        <p:spPr>
          <a:xfrm>
            <a:off x="755650" y="1130300"/>
            <a:ext cx="9169400" cy="707390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0" marR="0" indent="0" algn="ctr">
              <a:lnSpc>
                <a:spcPct val="80639"/>
              </a:lnSpc>
              <a:spcAft>
                <a:spcPts val="1980"/>
              </a:spcAft>
            </a:pPr>
            <a:r>
              <a:rPr lang="it-IT" sz="3300" b="1" spc="0">
                <a:solidFill>
                  <a:srgbClr val="669900"/>
                </a:solidFill>
                <a:latin typeface="Arial" pitchFamily="2" panose="2263545234"/>
              </a:rPr>
              <a:t>Nucleare: un vicolo cieco </a:t>
            </a:r>
          </a:p>
        </p:txBody>
      </p:sp>
      <p:sp>
        <p:nvSpPr>
          <p:cNvPr id="5" name=""/>
          <p:cNvSpPr/>
          <p:nvPr>
            <p:ph type="body" idx="10"/>
          </p:nvPr>
        </p:nvSpPr>
        <p:spPr>
          <a:xfrm>
            <a:off x="755650" y="1837690"/>
            <a:ext cx="9169400" cy="1161415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0" marR="0" indent="0" algn="ctr">
              <a:lnSpc>
                <a:spcPct val="95999"/>
              </a:lnSpc>
              <a:spcAft>
                <a:spcPts val="5040"/>
              </a:spcAft>
            </a:pPr>
            <a:r>
              <a:rPr lang="it-IT" sz="1600" spc="0">
                <a:solidFill>
                  <a:srgbClr val="000000"/>
                </a:solidFill>
                <a:latin typeface="Arial" pitchFamily="2" panose="2263545234"/>
              </a:rPr>
              <a:t>Giuseppe Onufrio - Direttore Esecutivo </a:t>
            </a:r>
            <a:br/>
            <a:r>
              <a:rPr lang="it-IT" sz="1600" spc="0">
                <a:solidFill>
                  <a:srgbClr val="000000"/>
                </a:solidFill>
                <a:latin typeface="Arial" pitchFamily="2" panose="2263545234"/>
              </a:rPr>
              <a:t>Roma, 27 novembre 2009 </a:t>
            </a:r>
          </a:p>
        </p:txBody>
      </p:sp>
      <p:sp>
        <p:nvSpPr>
          <p:cNvPr id="8" name=""/>
          <p:cNvSpPr/>
          <p:nvPr>
            <p:ph type="body" idx="10"/>
          </p:nvPr>
        </p:nvSpPr>
        <p:spPr>
          <a:xfrm>
            <a:off x="1136650" y="5772150"/>
            <a:ext cx="1338580" cy="417830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0" marR="0" indent="0" algn="l">
              <a:lnSpc>
                <a:spcPct val="79679"/>
              </a:lnSpc>
              <a:spcAft>
                <a:spcPts val="0"/>
              </a:spcAft>
            </a:pPr>
            <a:r>
              <a:rPr lang="it-IT" sz="1000" spc="0">
                <a:solidFill>
                  <a:srgbClr val="000000"/>
                </a:solidFill>
                <a:latin typeface="Arial" pitchFamily="2" panose="2263545234"/>
              </a:rPr>
              <a:t>Roma </a:t>
            </a:r>
          </a:p>
          <a:p>
            <a:pPr marL="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1000" spc="-25">
                <a:solidFill>
                  <a:srgbClr val="000000"/>
                </a:solidFill>
                <a:latin typeface="Arial" pitchFamily="2" panose="2263545234"/>
              </a:rPr>
              <a:t>Inaugurazione del WEC </a:t>
            </a:r>
            <a:r>
              <a:rPr lang="it-IT" sz="1000" spc="0">
                <a:solidFill>
                  <a:srgbClr val="000000"/>
                </a:solidFill>
                <a:latin typeface="Arial" pitchFamily="2" panose="2263545234"/>
              </a:rPr>
              <a:t>Novembre 2007 </a:t>
            </a:r>
          </a:p>
        </p:txBody>
      </p:sp>
    </p:spTree>
  </p:cSld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0"/>
          </a:schemeClr>
        </a:solidFill>
      </p:bgPr>
    </p:bg>
    <p:spTree>
      <p:nvGrpSpPr>
        <p:cNvPr id="10" name=""/>
        <p:cNvGrpSpPr/>
        <p:nvPr/>
      </p:nvGrpSpPr>
      <p:grpSpPr/>
      <p:sp>
        <p:nvSpPr>
          <p:cNvPr id="11" name=""/>
          <p:cNvSpPr/>
          <p:nvPr>
            <p:ph type="body" idx="10"/>
          </p:nvPr>
        </p:nvSpPr>
        <p:spPr>
          <a:xfrm>
            <a:off x="755650" y="1346200"/>
            <a:ext cx="9169400" cy="716915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731520" marR="0" indent="0" algn="l">
              <a:lnSpc>
                <a:spcPct val="80639"/>
              </a:lnSpc>
              <a:spcAft>
                <a:spcPts val="1620"/>
              </a:spcAft>
            </a:pPr>
            <a:r>
              <a:rPr lang="it-IT" sz="3700" b="1" spc="-50">
                <a:solidFill>
                  <a:srgbClr val="669900"/>
                </a:solidFill>
                <a:latin typeface="Arial" pitchFamily="2" panose="2263545234"/>
              </a:rPr>
              <a:t>Il ruolo del nucleare nel mondo </a:t>
            </a:r>
          </a:p>
        </p:txBody>
      </p:sp>
      <p:sp>
        <p:nvSpPr>
          <p:cNvPr id="12" name=""/>
          <p:cNvSpPr/>
          <p:nvPr>
            <p:ph type="body" idx="10"/>
          </p:nvPr>
        </p:nvSpPr>
        <p:spPr>
          <a:xfrm>
            <a:off x="755650" y="2063115"/>
            <a:ext cx="9169400" cy="4130675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822960" marR="0" indent="365760" algn="l">
              <a:lnSpc>
                <a:spcPct val="95999"/>
              </a:lnSpc>
              <a:spcAft>
                <a:spcPts val="0"/>
              </a:spcAft>
              <a:buFont typeface="Symbol"/>
              <a:buChar char="·"/>
            </a:pPr>
            <a:r>
              <a:rPr lang="it-IT" sz="2400" spc="40">
                <a:solidFill>
                  <a:srgbClr val="000000"/>
                </a:solidFill>
                <a:latin typeface="Arial" pitchFamily="2" panose="2263545234"/>
              </a:rPr>
              <a:t>Nel 2007 il nucleare ha prodotto nel mondo 2.719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miliardi di kWh (TWh) pari al </a:t>
            </a:r>
            <a:r>
              <a:rPr lang="it-IT" sz="2350" b="1" spc="0">
                <a:solidFill>
                  <a:srgbClr val="000000"/>
                </a:solidFill>
                <a:latin typeface="Arial" pitchFamily="2" panose="2263545234"/>
              </a:rPr>
              <a:t>13,8% </a:t>
            </a: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della produzione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elettrica globale. </a:t>
            </a:r>
          </a:p>
          <a:p>
            <a:pPr marL="822960" marR="0" indent="365760" algn="l">
              <a:lnSpc>
                <a:spcPct val="95999"/>
              </a:lnSpc>
              <a:spcBef>
                <a:spcPts val="540"/>
              </a:spcBef>
              <a:spcAft>
                <a:spcPts val="0"/>
              </a:spcAft>
              <a:buFont typeface="Symbol"/>
              <a:buChar char="·"/>
            </a:pPr>
            <a:r>
              <a:rPr lang="it-IT" sz="2400" spc="40">
                <a:solidFill>
                  <a:srgbClr val="000000"/>
                </a:solidFill>
                <a:latin typeface="Arial" pitchFamily="2" panose="2263545234"/>
              </a:rPr>
              <a:t>Le centrali idroelettriche hanno prodotto invece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3.162 TWh (</a:t>
            </a:r>
            <a:r>
              <a:rPr lang="it-IT" sz="2350" b="1" spc="0">
                <a:solidFill>
                  <a:srgbClr val="000000"/>
                </a:solidFill>
                <a:latin typeface="Arial" pitchFamily="2" panose="2263545234"/>
              </a:rPr>
              <a:t>15,6% </a:t>
            </a: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della produzione elettrica globale) </a:t>
            </a:r>
          </a:p>
          <a:p>
            <a:pPr marL="1143000" marR="0" indent="0" algn="l">
              <a:lnSpc>
                <a:spcPct val="84479"/>
              </a:lnSpc>
              <a:spcBef>
                <a:spcPts val="4860"/>
              </a:spcBef>
              <a:spcAft>
                <a:spcPts val="0"/>
              </a:spcAft>
            </a:pPr>
            <a:r>
              <a:rPr lang="it-IT" sz="2600" spc="0">
                <a:solidFill>
                  <a:srgbClr val="000000"/>
                </a:solidFill>
                <a:latin typeface="Arial" pitchFamily="2" panose="2263545234"/>
              </a:rPr>
              <a:t>IL NUCLEARE PRODUCE MENO </a:t>
            </a:r>
          </a:p>
          <a:p>
            <a:pPr marL="1143000" marR="0" indent="0" algn="l">
              <a:lnSpc>
                <a:spcPct val="84479"/>
              </a:lnSpc>
              <a:spcBef>
                <a:spcPts val="720"/>
              </a:spcBef>
              <a:spcAft>
                <a:spcPts val="0"/>
              </a:spcAft>
            </a:pPr>
            <a:r>
              <a:rPr lang="it-IT" sz="2600" spc="0">
                <a:solidFill>
                  <a:srgbClr val="000000"/>
                </a:solidFill>
                <a:latin typeface="Arial" pitchFamily="2" panose="2263545234"/>
              </a:rPr>
              <a:t>ELETTRICITA’ DELL’IDROELETTRICO MA </a:t>
            </a:r>
          </a:p>
          <a:p>
            <a:pPr marL="1143000" marR="0" indent="0" algn="l">
              <a:lnSpc>
                <a:spcPct val="84479"/>
              </a:lnSpc>
              <a:spcBef>
                <a:spcPts val="720"/>
              </a:spcBef>
              <a:spcAft>
                <a:spcPts val="3060"/>
              </a:spcAft>
            </a:pPr>
            <a:r>
              <a:rPr lang="it-IT" sz="2600" spc="0">
                <a:solidFill>
                  <a:srgbClr val="000000"/>
                </a:solidFill>
                <a:latin typeface="Arial" pitchFamily="2" panose="2263545234"/>
              </a:rPr>
              <a:t>VIENE CONTATO PER OLTRE IL DOPPIO </a:t>
            </a:r>
          </a:p>
        </p:txBody>
      </p:sp>
    </p:spTree>
  </p:cSld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0"/>
          </a:schemeClr>
        </a:solidFill>
      </p:bgPr>
    </p:bg>
    <p:spTree>
      <p:nvGrpSpPr>
        <p:cNvPr id="16" name=""/>
        <p:cNvGrpSpPr/>
        <p:nvPr/>
      </p:nvGrpSpPr>
      <p:grpSpPr/>
      <p:sp>
        <p:nvSpPr>
          <p:cNvPr id="17" name=""/>
          <p:cNvSpPr/>
          <p:nvPr>
            <p:ph type="body" idx="10"/>
          </p:nvPr>
        </p:nvSpPr>
        <p:spPr>
          <a:xfrm>
            <a:off x="755650" y="1181100"/>
            <a:ext cx="9169400" cy="5012690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731520" marR="0" indent="0" algn="l">
              <a:lnSpc>
                <a:spcPct val="95999"/>
              </a:lnSpc>
              <a:spcAft>
                <a:spcPts val="0"/>
              </a:spcAft>
            </a:pPr>
            <a:r>
              <a:rPr lang="it-IT" sz="2850" b="1" spc="-20">
                <a:solidFill>
                  <a:srgbClr val="669900"/>
                </a:solidFill>
                <a:latin typeface="Arial" pitchFamily="2" panose="2263545234"/>
              </a:rPr>
              <a:t>Una convenzione statistica amplifica il ruolo </a:t>
            </a:r>
          </a:p>
          <a:p>
            <a:pPr marL="731520" marR="0" indent="0" algn="l">
              <a:lnSpc>
                <a:spcPct val="8063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850" b="1" spc="0">
                <a:solidFill>
                  <a:srgbClr val="669900"/>
                </a:solidFill>
                <a:latin typeface="Arial" pitchFamily="2" panose="2263545234"/>
              </a:rPr>
              <a:t>del nucleare </a:t>
            </a:r>
          </a:p>
          <a:p>
            <a:pPr marL="822960" marR="0" indent="365760" algn="l">
              <a:lnSpc>
                <a:spcPct val="95999"/>
              </a:lnSpc>
              <a:spcBef>
                <a:spcPts val="720"/>
              </a:spcBef>
              <a:spcAft>
                <a:spcPts val="0"/>
              </a:spcAft>
              <a:buFont typeface="Symbol"/>
              <a:buChar char="·"/>
            </a:pPr>
            <a:r>
              <a:rPr lang="it-IT" sz="2400" spc="40">
                <a:solidFill>
                  <a:srgbClr val="000000"/>
                </a:solidFill>
                <a:latin typeface="Arial" pitchFamily="2" panose="2263545234"/>
              </a:rPr>
              <a:t>In termini di </a:t>
            </a:r>
            <a:r>
              <a:rPr lang="it-IT" sz="2450" b="1" spc="40">
                <a:solidFill>
                  <a:srgbClr val="000000"/>
                </a:solidFill>
                <a:latin typeface="Arial" pitchFamily="2" panose="2263545234"/>
              </a:rPr>
              <a:t>energia primaria totale</a:t>
            </a:r>
            <a:r>
              <a:rPr lang="it-IT" sz="2400" spc="40">
                <a:solidFill>
                  <a:srgbClr val="000000"/>
                </a:solidFill>
                <a:latin typeface="Arial" pitchFamily="2" panose="2263545234"/>
              </a:rPr>
              <a:t>, la quota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coperta da nucleare è valutata nel </a:t>
            </a:r>
            <a:r>
              <a:rPr lang="it-IT" sz="2450" b="1" spc="0">
                <a:solidFill>
                  <a:srgbClr val="000000"/>
                </a:solidFill>
                <a:latin typeface="Arial" pitchFamily="2" panose="2263545234"/>
              </a:rPr>
              <a:t>5,9% </a:t>
            </a: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contro il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50" b="1" spc="0">
                <a:solidFill>
                  <a:srgbClr val="000000"/>
                </a:solidFill>
                <a:latin typeface="Arial" pitchFamily="2" panose="2263545234"/>
              </a:rPr>
              <a:t>2,2% </a:t>
            </a: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dell’idroelettrico. </a:t>
            </a:r>
          </a:p>
          <a:p>
            <a:pPr marL="822960" marR="0" indent="365760" algn="l">
              <a:lnSpc>
                <a:spcPct val="95999"/>
              </a:lnSpc>
              <a:spcBef>
                <a:spcPts val="900"/>
              </a:spcBef>
              <a:spcAft>
                <a:spcPts val="0"/>
              </a:spcAft>
              <a:buFont typeface="Symbol"/>
              <a:buChar char="·"/>
            </a:pPr>
            <a:r>
              <a:rPr lang="it-IT" sz="2400" spc="40">
                <a:solidFill>
                  <a:srgbClr val="000000"/>
                </a:solidFill>
                <a:latin typeface="Arial" pitchFamily="2" panose="2263545234"/>
              </a:rPr>
              <a:t>Ciò deriva dal fatto che il nucleare produce energia </a:t>
            </a:r>
          </a:p>
          <a:p>
            <a:pPr marL="0" marR="0" indent="0" algn="ctr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50" b="1" spc="0">
                <a:solidFill>
                  <a:srgbClr val="000000"/>
                </a:solidFill>
                <a:latin typeface="Arial" pitchFamily="2" panose="2263545234"/>
              </a:rPr>
              <a:t>termica</a:t>
            </a: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, 2/3 della quale scaricati nell’ambiente. Nel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mondo solo un numero ridottissimo di impianti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recupera una parte del calore di scarto. </a:t>
            </a:r>
          </a:p>
          <a:p>
            <a:pPr marL="822960" marR="0" indent="365760" algn="l">
              <a:lnSpc>
                <a:spcPct val="95999"/>
              </a:lnSpc>
              <a:spcBef>
                <a:spcPts val="720"/>
              </a:spcBef>
              <a:spcAft>
                <a:spcPts val="0"/>
              </a:spcAft>
              <a:buFont typeface="Symbol"/>
              <a:buChar char="·"/>
            </a:pPr>
            <a:r>
              <a:rPr lang="it-IT" sz="2400" spc="50">
                <a:solidFill>
                  <a:srgbClr val="000000"/>
                </a:solidFill>
                <a:latin typeface="Arial" pitchFamily="2" panose="2263545234"/>
              </a:rPr>
              <a:t>Di fatto, i reattori di potenza producono solo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50" b="1" spc="0">
                <a:solidFill>
                  <a:srgbClr val="000000"/>
                </a:solidFill>
                <a:latin typeface="Arial" pitchFamily="2" panose="2263545234"/>
              </a:rPr>
              <a:t>elettricità</a:t>
            </a: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. Il peso del nucleare sui consumi globali di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1980"/>
              </a:spcAft>
            </a:pPr>
            <a:r>
              <a:rPr lang="it-IT" sz="2400" spc="-10">
                <a:solidFill>
                  <a:srgbClr val="000000"/>
                </a:solidFill>
                <a:latin typeface="Arial" pitchFamily="2" panose="2263545234"/>
              </a:rPr>
              <a:t>energia è dunque </a:t>
            </a:r>
            <a:r>
              <a:rPr lang="it-IT" sz="2450" b="1" spc="-10">
                <a:solidFill>
                  <a:srgbClr val="000000"/>
                </a:solidFill>
                <a:latin typeface="Arial" pitchFamily="2" panose="2263545234"/>
              </a:rPr>
              <a:t>aumentato artificialmente per 3</a:t>
            </a:r>
            <a:r>
              <a:rPr lang="it-IT" sz="2400" spc="-10">
                <a:solidFill>
                  <a:srgbClr val="000000"/>
                </a:solidFill>
                <a:latin typeface="Arial" pitchFamily="2" panose="2263545234"/>
              </a:rPr>
              <a:t>. </a:t>
            </a:r>
          </a:p>
        </p:txBody>
      </p:sp>
    </p:spTree>
  </p:cSld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0"/>
          </a:schemeClr>
        </a:solidFill>
      </p:bgPr>
    </p:bg>
    <p:spTree>
      <p:nvGrpSpPr>
        <p:cNvPr id="21" name=""/>
        <p:cNvGrpSpPr/>
        <p:nvPr/>
      </p:nvGrpSpPr>
      <p:grpSpPr/>
      <p:sp>
        <p:nvSpPr>
          <p:cNvPr id="22" name=""/>
          <p:cNvSpPr/>
          <p:nvPr>
            <p:ph type="body" idx="10"/>
          </p:nvPr>
        </p:nvSpPr>
        <p:spPr>
          <a:xfrm>
            <a:off x="755650" y="1346200"/>
            <a:ext cx="9169400" cy="716915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731520" marR="0" indent="0" algn="l">
              <a:lnSpc>
                <a:spcPct val="80639"/>
              </a:lnSpc>
              <a:spcAft>
                <a:spcPts val="1620"/>
              </a:spcAft>
            </a:pPr>
            <a:r>
              <a:rPr lang="it-IT" sz="3700" b="1" spc="0">
                <a:solidFill>
                  <a:srgbClr val="669900"/>
                </a:solidFill>
                <a:latin typeface="Arial" pitchFamily="2" panose="2263545234"/>
              </a:rPr>
              <a:t>Le risorse di Uranio nel mondo </a:t>
            </a:r>
          </a:p>
        </p:txBody>
      </p:sp>
      <p:sp>
        <p:nvSpPr>
          <p:cNvPr id="23" name=""/>
          <p:cNvSpPr/>
          <p:nvPr>
            <p:ph type="body" idx="10"/>
          </p:nvPr>
        </p:nvSpPr>
        <p:spPr>
          <a:xfrm>
            <a:off x="755650" y="2063115"/>
            <a:ext cx="9169400" cy="4130675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822960" marR="0" indent="365760" algn="l">
              <a:lnSpc>
                <a:spcPct val="95999"/>
              </a:lnSpc>
              <a:spcAft>
                <a:spcPts val="0"/>
              </a:spcAft>
              <a:buFont typeface="Symbol"/>
              <a:buChar char="·"/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Nel recente rapporto congiunto IAEA-NEA (2008), si </a:t>
            </a:r>
          </a:p>
          <a:p>
            <a:pPr marL="0" marR="0" indent="0" algn="ctr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-50">
                <a:solidFill>
                  <a:srgbClr val="000000"/>
                </a:solidFill>
                <a:latin typeface="Arial" pitchFamily="2" panose="2263545234"/>
              </a:rPr>
              <a:t>aggiornano le stime di Uranio presenti globalmente: </a:t>
            </a:r>
          </a:p>
          <a:p>
            <a:pPr marL="1325880" marR="0" indent="0" algn="l">
              <a:lnSpc>
                <a:spcPct val="95999"/>
              </a:lnSpc>
              <a:spcBef>
                <a:spcPts val="540"/>
              </a:spcBef>
              <a:spcAft>
                <a:spcPts val="0"/>
              </a:spcAft>
            </a:pPr>
            <a:r>
              <a:rPr lang="it-IT" sz="2000" spc="0">
                <a:solidFill>
                  <a:srgbClr val="000000"/>
                </a:solidFill>
                <a:latin typeface="Arial" pitchFamily="2" panose="2263545234"/>
              </a:rPr>
              <a:t>Ð Le risorse “ragionevolmente sicure” ammontano a 3,3 </a:t>
            </a:r>
          </a:p>
          <a:p>
            <a:pPr marL="1600200" marR="0" indent="0" algn="l">
              <a:lnSpc>
                <a:spcPct val="8255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000" spc="0">
                <a:solidFill>
                  <a:srgbClr val="000000"/>
                </a:solidFill>
                <a:latin typeface="Arial" pitchFamily="2" panose="2263545234"/>
              </a:rPr>
              <a:t>milioni di tonnellate </a:t>
            </a:r>
          </a:p>
          <a:p>
            <a:pPr marL="1325880" marR="0" indent="0" algn="l">
              <a:lnSpc>
                <a:spcPct val="95999"/>
              </a:lnSpc>
              <a:spcBef>
                <a:spcPts val="900"/>
              </a:spcBef>
              <a:spcAft>
                <a:spcPts val="0"/>
              </a:spcAft>
            </a:pPr>
            <a:r>
              <a:rPr lang="it-IT" sz="2000" spc="0">
                <a:solidFill>
                  <a:srgbClr val="000000"/>
                </a:solidFill>
                <a:latin typeface="Arial" pitchFamily="2" panose="2263545234"/>
              </a:rPr>
              <a:t>Ð Aggiungendo a queste anche le “risorse stimate” si arriva a </a:t>
            </a:r>
          </a:p>
          <a:p>
            <a:pPr marL="16002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000" spc="0">
                <a:solidFill>
                  <a:srgbClr val="000000"/>
                </a:solidFill>
                <a:latin typeface="Arial" pitchFamily="2" panose="2263545234"/>
              </a:rPr>
              <a:t>un totale di 5,5 milioni di tonnellate </a:t>
            </a:r>
          </a:p>
          <a:p>
            <a:pPr marL="822960" marR="0" indent="365760" algn="l">
              <a:lnSpc>
                <a:spcPct val="95999"/>
              </a:lnSpc>
              <a:spcBef>
                <a:spcPts val="720"/>
              </a:spcBef>
              <a:spcAft>
                <a:spcPts val="0"/>
              </a:spcAft>
              <a:buFont typeface="Symbol"/>
              <a:buChar char="·"/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Il consumo attuale di Uranio per far funzionare 439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-50">
                <a:solidFill>
                  <a:srgbClr val="000000"/>
                </a:solidFill>
                <a:latin typeface="Arial" pitchFamily="2" panose="2263545234"/>
              </a:rPr>
              <a:t>reattori è di quasi 70 mila tonnellate. </a:t>
            </a:r>
          </a:p>
          <a:p>
            <a:pPr marL="822960" marR="0" indent="365760" algn="l">
              <a:lnSpc>
                <a:spcPct val="95999"/>
              </a:lnSpc>
              <a:spcBef>
                <a:spcPts val="3420"/>
              </a:spcBef>
              <a:spcAft>
                <a:spcPts val="0"/>
              </a:spcAft>
              <a:buFont typeface="Symbol"/>
              <a:buChar char="·"/>
            </a:pPr>
            <a:r>
              <a:rPr lang="it-IT" sz="2450" b="1" spc="-20">
                <a:solidFill>
                  <a:srgbClr val="000000"/>
                </a:solidFill>
                <a:latin typeface="Arial" pitchFamily="2" panose="2263545234"/>
              </a:rPr>
              <a:t>Il rapporto tra consumi e risorse è dunque di 50 - </a:t>
            </a:r>
          </a:p>
          <a:p>
            <a:pPr marL="1143000" marR="0" indent="0" algn="l">
              <a:lnSpc>
                <a:spcPct val="82559"/>
              </a:lnSpc>
              <a:spcBef>
                <a:spcPts val="0"/>
              </a:spcBef>
              <a:spcAft>
                <a:spcPts val="540"/>
              </a:spcAft>
            </a:pPr>
            <a:r>
              <a:rPr lang="it-IT" sz="2450" b="1" spc="-20">
                <a:solidFill>
                  <a:srgbClr val="000000"/>
                </a:solidFill>
                <a:latin typeface="Arial" pitchFamily="2" panose="2263545234"/>
              </a:rPr>
              <a:t>80 anni ai livelli attuali di consumo</a:t>
            </a:r>
            <a:r>
              <a:rPr lang="it-IT" sz="2400" spc="-20">
                <a:solidFill>
                  <a:srgbClr val="000000"/>
                </a:solidFill>
                <a:latin typeface="Arial" pitchFamily="2" panose="2263545234"/>
              </a:rPr>
              <a:t>. </a:t>
            </a:r>
          </a:p>
        </p:txBody>
      </p:sp>
    </p:spTree>
  </p:cSld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0"/>
          </a:schemeClr>
        </a:solidFill>
      </p:bgPr>
    </p:bg>
    <p:spTree>
      <p:nvGrpSpPr>
        <p:cNvPr id="27" name=""/>
        <p:cNvGrpSpPr/>
        <p:nvPr/>
      </p:nvGrpSpPr>
      <p:grpSpPr/>
      <p:sp>
        <p:nvSpPr>
          <p:cNvPr id="28" name=""/>
          <p:cNvSpPr/>
          <p:nvPr>
            <p:ph type="body" idx="10"/>
          </p:nvPr>
        </p:nvSpPr>
        <p:spPr>
          <a:xfrm>
            <a:off x="750570" y="1422400"/>
            <a:ext cx="9169400" cy="808990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731520" marR="0" indent="0" algn="l">
              <a:lnSpc>
                <a:spcPct val="95999"/>
              </a:lnSpc>
              <a:spcAft>
                <a:spcPts val="3060"/>
              </a:spcAft>
            </a:pPr>
            <a:r>
              <a:rPr lang="it-IT" sz="2450" b="1" spc="-20">
                <a:solidFill>
                  <a:srgbClr val="669900"/>
                </a:solidFill>
                <a:latin typeface="Arial" pitchFamily="2" panose="2263545234"/>
              </a:rPr>
              <a:t>Numero di nuovi reattori collegati alla rete per anno </a:t>
            </a:r>
          </a:p>
        </p:txBody>
      </p:sp>
    </p:spTree>
  </p:cSld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0"/>
          </a:schemeClr>
        </a:solidFill>
      </p:bgPr>
    </p:bg>
    <p:spTree>
      <p:nvGrpSpPr>
        <p:cNvPr id="32" name=""/>
        <p:cNvGrpSpPr/>
        <p:nvPr/>
      </p:nvGrpSpPr>
      <p:grpSpPr/>
      <p:sp>
        <p:nvSpPr>
          <p:cNvPr id="33" name=""/>
          <p:cNvSpPr/>
          <p:nvPr>
            <p:ph type="body" idx="10"/>
          </p:nvPr>
        </p:nvSpPr>
        <p:spPr>
          <a:xfrm>
            <a:off x="755650" y="1333500"/>
            <a:ext cx="9169400" cy="4860290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731520" marR="0" indent="0" algn="l">
              <a:lnSpc>
                <a:spcPct val="95999"/>
              </a:lnSpc>
              <a:spcAft>
                <a:spcPts val="0"/>
              </a:spcAft>
            </a:pPr>
            <a:r>
              <a:rPr lang="it-IT" sz="3700" b="1" spc="0">
                <a:solidFill>
                  <a:srgbClr val="669900"/>
                </a:solidFill>
                <a:latin typeface="Arial" pitchFamily="2" panose="2263545234"/>
              </a:rPr>
              <a:t>L’energia nucleare è conveniente? </a:t>
            </a:r>
          </a:p>
          <a:p>
            <a:pPr marL="822960" marR="0" indent="365760" algn="l">
              <a:lnSpc>
                <a:spcPct val="85439"/>
              </a:lnSpc>
              <a:spcBef>
                <a:spcPts val="1080"/>
              </a:spcBef>
              <a:spcAft>
                <a:spcPts val="0"/>
              </a:spcAft>
              <a:buFont typeface="Symbol"/>
              <a:buChar char="·"/>
            </a:pPr>
            <a:r>
              <a:rPr lang="it-IT" sz="2800" spc="40">
                <a:solidFill>
                  <a:srgbClr val="000000"/>
                </a:solidFill>
                <a:latin typeface="Arial" pitchFamily="2" panose="2263545234"/>
              </a:rPr>
              <a:t>Il costo del kWh elettrico da nuovi impianti,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800" spc="0">
                <a:solidFill>
                  <a:srgbClr val="000000"/>
                </a:solidFill>
                <a:latin typeface="Arial" pitchFamily="2" panose="2263545234"/>
              </a:rPr>
              <a:t>considerando il costo dell’investimento, è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800" spc="0">
                <a:solidFill>
                  <a:srgbClr val="000000"/>
                </a:solidFill>
                <a:latin typeface="Arial" pitchFamily="2" panose="2263545234"/>
              </a:rPr>
              <a:t>superiore a quello delle altre fonti </a:t>
            </a:r>
          </a:p>
          <a:p>
            <a:pPr marL="1143000" marR="0" indent="0" algn="l">
              <a:lnSpc>
                <a:spcPct val="7775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800" spc="0">
                <a:solidFill>
                  <a:srgbClr val="000000"/>
                </a:solidFill>
                <a:latin typeface="Arial" pitchFamily="2" panose="2263545234"/>
              </a:rPr>
              <a:t>convenzionali </a:t>
            </a:r>
          </a:p>
          <a:p>
            <a:pPr marL="822960" marR="0" indent="365760" algn="l">
              <a:lnSpc>
                <a:spcPct val="85439"/>
              </a:lnSpc>
              <a:spcBef>
                <a:spcPts val="900"/>
              </a:spcBef>
              <a:spcAft>
                <a:spcPts val="0"/>
              </a:spcAft>
              <a:buFont typeface="Symbol"/>
              <a:buChar char="·"/>
            </a:pPr>
            <a:r>
              <a:rPr lang="it-IT" sz="2800" spc="50">
                <a:solidFill>
                  <a:srgbClr val="000000"/>
                </a:solidFill>
                <a:latin typeface="Arial" pitchFamily="2" panose="2263545234"/>
              </a:rPr>
              <a:t>I tempi di recupero del capitale investito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800" spc="0">
                <a:solidFill>
                  <a:srgbClr val="000000"/>
                </a:solidFill>
                <a:latin typeface="Arial" pitchFamily="2" panose="2263545234"/>
              </a:rPr>
              <a:t>oscillano attorno ai 20 anni. Dopo questo </a:t>
            </a:r>
          </a:p>
          <a:p>
            <a:pPr marL="0" marR="0" indent="0" algn="ctr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800" spc="0">
                <a:solidFill>
                  <a:srgbClr val="000000"/>
                </a:solidFill>
                <a:latin typeface="Arial" pitchFamily="2" panose="2263545234"/>
              </a:rPr>
              <a:t>periodo, se il reattore continua a funzionare,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800" spc="0">
                <a:solidFill>
                  <a:srgbClr val="000000"/>
                </a:solidFill>
                <a:latin typeface="Arial" pitchFamily="2" panose="2263545234"/>
              </a:rPr>
              <a:t>presenta costi operativi inferiori a quelli delle </a:t>
            </a:r>
          </a:p>
          <a:p>
            <a:pPr marL="1143000" marR="0" indent="0" algn="l">
              <a:lnSpc>
                <a:spcPct val="78719"/>
              </a:lnSpc>
              <a:spcBef>
                <a:spcPts val="0"/>
              </a:spcBef>
              <a:spcAft>
                <a:spcPts val="3960"/>
              </a:spcAft>
            </a:pPr>
            <a:r>
              <a:rPr lang="it-IT" sz="2800" spc="0">
                <a:solidFill>
                  <a:srgbClr val="000000"/>
                </a:solidFill>
                <a:latin typeface="Arial" pitchFamily="2" panose="2263545234"/>
              </a:rPr>
              <a:t>fonti convenzionali </a:t>
            </a:r>
          </a:p>
        </p:txBody>
      </p:sp>
    </p:spTree>
  </p:cSld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0"/>
          </a:schemeClr>
        </a:solidFill>
      </p:bgPr>
    </p:bg>
    <p:spTree>
      <p:nvGrpSpPr>
        <p:cNvPr id="37" name=""/>
        <p:cNvGrpSpPr/>
        <p:nvPr/>
      </p:nvGrpSpPr>
      <p:grpSpPr/>
      <p:sp>
        <p:nvSpPr>
          <p:cNvPr id="38" name=""/>
          <p:cNvSpPr/>
          <p:nvPr>
            <p:ph type="body" idx="10"/>
          </p:nvPr>
        </p:nvSpPr>
        <p:spPr>
          <a:xfrm>
            <a:off x="755650" y="1384300"/>
            <a:ext cx="9169400" cy="4809490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731520" marR="0" indent="0" algn="l">
              <a:lnSpc>
                <a:spcPct val="95999"/>
              </a:lnSpc>
              <a:spcAft>
                <a:spcPts val="0"/>
              </a:spcAft>
            </a:pPr>
            <a:r>
              <a:rPr lang="it-IT" sz="2800" b="1" spc="0">
                <a:solidFill>
                  <a:srgbClr val="669900"/>
                </a:solidFill>
                <a:latin typeface="Arial" pitchFamily="2" panose="2263545234"/>
              </a:rPr>
              <a:t>Negli Stati Uniti </a:t>
            </a:r>
          </a:p>
          <a:p>
            <a:pPr marL="822960" marR="0" indent="365760" algn="l">
              <a:lnSpc>
                <a:spcPct val="83519"/>
              </a:lnSpc>
              <a:spcBef>
                <a:spcPts val="1440"/>
              </a:spcBef>
              <a:spcAft>
                <a:spcPts val="0"/>
              </a:spcAft>
              <a:buFont typeface="Symbol"/>
              <a:buChar char="·"/>
            </a:pPr>
            <a:r>
              <a:rPr lang="it-IT" sz="2400" spc="50">
                <a:solidFill>
                  <a:srgbClr val="000000"/>
                </a:solidFill>
                <a:latin typeface="Arial" pitchFamily="2" panose="2263545234"/>
              </a:rPr>
              <a:t>La liberalizzazione ha bloccato gli investimenti in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50" b="1" spc="-30">
                <a:solidFill>
                  <a:srgbClr val="000000"/>
                </a:solidFill>
                <a:latin typeface="Arial" pitchFamily="2" panose="2263545234"/>
              </a:rPr>
              <a:t>nuovi impianti nucleari da 30 anni </a:t>
            </a:r>
          </a:p>
          <a:p>
            <a:pPr marL="822960" marR="0" indent="365760" algn="l">
              <a:lnSpc>
                <a:spcPct val="84479"/>
              </a:lnSpc>
              <a:spcBef>
                <a:spcPts val="180"/>
              </a:spcBef>
              <a:spcAft>
                <a:spcPts val="0"/>
              </a:spcAft>
              <a:buFont typeface="Symbol"/>
              <a:buChar char="·"/>
            </a:pPr>
            <a:r>
              <a:rPr lang="it-IT" sz="2400" spc="30">
                <a:solidFill>
                  <a:srgbClr val="000000"/>
                </a:solidFill>
                <a:latin typeface="Arial" pitchFamily="2" panose="2263545234"/>
              </a:rPr>
              <a:t>Nel 2005 sono stati introdotti </a:t>
            </a:r>
            <a:r>
              <a:rPr lang="it-IT" sz="2450" b="1" spc="30">
                <a:solidFill>
                  <a:srgbClr val="000000"/>
                </a:solidFill>
                <a:latin typeface="Arial" pitchFamily="2" panose="2263545234"/>
              </a:rPr>
              <a:t>forti incentivi</a:t>
            </a:r>
            <a:r>
              <a:rPr lang="it-IT" sz="2400" spc="30">
                <a:solidFill>
                  <a:srgbClr val="000000"/>
                </a:solidFill>
                <a:latin typeface="Arial" pitchFamily="2" panose="2263545234"/>
              </a:rPr>
              <a:t> (tra cui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1,8 centesimi al kWh per i primi 6.000 MW) con </a:t>
            </a:r>
          </a:p>
          <a:p>
            <a:pPr marL="1143000" marR="0" indent="0" algn="l">
              <a:lnSpc>
                <a:spcPct val="7775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l’obiettivo di sostituire le centrali che verranno chiuse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per raggiunti limiti d’età. Fondi assicurativi statali per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coprire le perdite per ritardi nella costruzione (500 M </a:t>
            </a:r>
          </a:p>
          <a:p>
            <a:pPr marL="0" marR="0" indent="0" algn="ctr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$ per le prime due unità e 250 M$ per altre quattro) </a:t>
            </a:r>
          </a:p>
          <a:p>
            <a:pPr marL="822960" marR="0" indent="365760" algn="l">
              <a:lnSpc>
                <a:spcPct val="86399"/>
              </a:lnSpc>
              <a:spcBef>
                <a:spcPts val="180"/>
              </a:spcBef>
              <a:spcAft>
                <a:spcPts val="0"/>
              </a:spcAft>
              <a:buFont typeface="Symbol"/>
              <a:buChar char="·"/>
            </a:pPr>
            <a:r>
              <a:rPr lang="it-IT" sz="2400" spc="40">
                <a:solidFill>
                  <a:srgbClr val="000000"/>
                </a:solidFill>
                <a:latin typeface="Arial" pitchFamily="2" panose="2263545234"/>
              </a:rPr>
              <a:t>Il valore dei soli fondi a tasso agevolato introdotti nel </a:t>
            </a:r>
          </a:p>
          <a:p>
            <a:pPr marL="0" marR="0" indent="0" algn="ctr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2007 è di </a:t>
            </a:r>
            <a:r>
              <a:rPr lang="it-IT" sz="2450" b="1" spc="0">
                <a:solidFill>
                  <a:srgbClr val="000000"/>
                </a:solidFill>
                <a:latin typeface="Arial" pitchFamily="2" panose="2263545234"/>
              </a:rPr>
              <a:t>18,5 </a:t>
            </a: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miliardi di dollari per il periodo fino al </a:t>
            </a:r>
          </a:p>
          <a:p>
            <a:pPr marL="1143000" marR="0" indent="0" algn="l">
              <a:lnSpc>
                <a:spcPct val="77759"/>
              </a:lnSpc>
              <a:spcBef>
                <a:spcPts val="0"/>
              </a:spcBef>
              <a:spcAft>
                <a:spcPts val="324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2011. Non risultano ancora nuovi ordinativi. </a:t>
            </a:r>
          </a:p>
        </p:txBody>
      </p:sp>
    </p:spTree>
  </p:cSld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0"/>
          </a:schemeClr>
        </a:solidFill>
      </p:bgPr>
    </p:bg>
    <p:spTree>
      <p:nvGrpSpPr>
        <p:cNvPr id="42" name=""/>
        <p:cNvGrpSpPr/>
        <p:nvPr/>
      </p:nvGrpSpPr>
      <p:grpSpPr/>
      <p:sp>
        <p:nvSpPr>
          <p:cNvPr id="43" name=""/>
          <p:cNvSpPr/>
          <p:nvPr>
            <p:ph type="body" idx="10"/>
          </p:nvPr>
        </p:nvSpPr>
        <p:spPr>
          <a:xfrm>
            <a:off x="1012190" y="2453640"/>
            <a:ext cx="8641080" cy="103505"/>
          </a:xfrm>
          <a:prstGeom prst="rect">
            <a:avLst/>
          </a:prstGeom>
          <a:solidFill>
            <a:srgbClr val="000000"/>
          </a:solidFill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algn="l"/>
            <a:r>
              <a:rPr lang="en-US" sz="100"/>
              <a:t> </a:t>
            </a:r>
          </a:p>
        </p:txBody>
      </p:sp>
      <p:sp>
        <p:nvSpPr>
          <p:cNvPr id="44" name=""/>
          <p:cNvSpPr/>
          <p:nvPr>
            <p:ph type="body" idx="10"/>
          </p:nvPr>
        </p:nvSpPr>
        <p:spPr>
          <a:xfrm>
            <a:off x="1012190" y="3108960"/>
            <a:ext cx="8641080" cy="103505"/>
          </a:xfrm>
          <a:prstGeom prst="rect">
            <a:avLst/>
          </a:prstGeom>
          <a:solidFill>
            <a:srgbClr val="000000"/>
          </a:solidFill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algn="l"/>
            <a:r>
              <a:rPr lang="en-US" sz="100"/>
              <a:t> </a:t>
            </a:r>
          </a:p>
        </p:txBody>
      </p:sp>
      <p:sp>
        <p:nvSpPr>
          <p:cNvPr id="45" name=""/>
          <p:cNvSpPr/>
          <p:nvPr>
            <p:ph type="body" idx="10"/>
          </p:nvPr>
        </p:nvSpPr>
        <p:spPr>
          <a:xfrm>
            <a:off x="975360" y="5577840"/>
            <a:ext cx="8720455" cy="82550"/>
          </a:xfrm>
          <a:prstGeom prst="rect">
            <a:avLst/>
          </a:prstGeom>
          <a:solidFill>
            <a:srgbClr val="000000"/>
          </a:solidFill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algn="l"/>
            <a:r>
              <a:rPr lang="en-US" sz="100"/>
              <a:t> </a:t>
            </a:r>
          </a:p>
        </p:txBody>
      </p:sp>
      <p:sp>
        <p:nvSpPr>
          <p:cNvPr id="46" name=""/>
          <p:cNvSpPr/>
          <p:nvPr>
            <p:ph type="body" idx="10"/>
          </p:nvPr>
        </p:nvSpPr>
        <p:spPr>
          <a:xfrm>
            <a:off x="1012190" y="1295400"/>
            <a:ext cx="8641080" cy="1158240"/>
          </a:xfrm>
          <a:prstGeom prst="rect">
            <a:avLst/>
          </a:prstGeom>
          <a:solidFill>
            <a:srgbClr val="CCFFCC"/>
          </a:solidFill>
          <a:ln w="0" cmpd="sng">
            <a:noFill/>
            <a:prstDash val="solid"/>
          </a:ln>
        </p:spPr>
        <p:txBody>
          <a:bodyPr vert="horz" lIns="0" tIns="0" rIns="0" bIns="0" anchor="t">
            <a:normAutofit fontScale="55000"/>
          </a:bodyPr>
          <a:lstStyle/>
          <a:p>
            <a:pPr marL="0" marR="0" indent="0" algn="l">
              <a:lnSpc>
                <a:spcPct val="95999"/>
              </a:lnSpc>
              <a:spcAft>
                <a:spcPts val="0"/>
              </a:spcAft>
            </a:pPr>
            <a:r>
              <a:rPr lang="it-IT" sz="3950" b="1" spc="-70">
                <a:solidFill>
                  <a:srgbClr val="000000"/>
                </a:solidFill>
                <a:latin typeface="Arial" pitchFamily="2" panose="2263545234"/>
              </a:rPr>
              <a:t>Costi attuali di produzione del kWh per nuovi impianti in linea al 2020 </a:t>
            </a:r>
          </a:p>
          <a:p>
            <a:pPr marL="0" marR="0" indent="0" algn="l">
              <a:lnSpc>
                <a:spcPct val="83519"/>
              </a:lnSpc>
              <a:spcBef>
                <a:spcPts val="180"/>
              </a:spcBef>
              <a:spcAft>
                <a:spcPts val="360"/>
              </a:spcAft>
            </a:pPr>
            <a:r>
              <a:rPr lang="it-IT" sz="3950" b="1" spc="-30">
                <a:solidFill>
                  <a:srgbClr val="000000"/>
                </a:solidFill>
                <a:latin typeface="Arial" pitchFamily="2" panose="2263545234"/>
              </a:rPr>
              <a:t>(millesimi di dollaro, 2007) </a:t>
            </a:r>
          </a:p>
        </p:txBody>
      </p:sp>
      <p:sp>
        <p:nvSpPr>
          <p:cNvPr id="47" name=""/>
          <p:cNvSpPr/>
          <p:nvPr>
            <p:ph type="body" idx="10"/>
          </p:nvPr>
        </p:nvSpPr>
        <p:spPr>
          <a:xfrm>
            <a:off x="2849880" y="2557145"/>
            <a:ext cx="1316990" cy="551815"/>
          </a:xfrm>
          <a:prstGeom prst="rect">
            <a:avLst/>
          </a:prstGeom>
          <a:solidFill>
            <a:srgbClr val="CCFFCC"/>
          </a:solidFill>
          <a:ln w="0" cmpd="sng">
            <a:noFill/>
            <a:prstDash val="solid"/>
          </a:ln>
        </p:spPr>
        <p:txBody>
          <a:bodyPr vert="horz" lIns="0" tIns="22860" rIns="0" bIns="0" anchor="t">
            <a:normAutofit fontScale="55000"/>
          </a:bodyPr>
          <a:lstStyle/>
          <a:p>
            <a:pPr marL="0" marR="0" indent="0" algn="ctr">
              <a:lnSpc>
                <a:spcPct val="83519"/>
              </a:lnSpc>
              <a:spcAft>
                <a:spcPts val="180"/>
              </a:spcAft>
            </a:pPr>
            <a:r>
              <a:rPr lang="it-IT" sz="3950" spc="0">
                <a:solidFill>
                  <a:srgbClr val="000000"/>
                </a:solidFill>
                <a:latin typeface="Arial" pitchFamily="2" panose="2263545234"/>
              </a:rPr>
              <a:t>Capitale </a:t>
            </a:r>
          </a:p>
        </p:txBody>
      </p:sp>
      <p:sp>
        <p:nvSpPr>
          <p:cNvPr id="48" name=""/>
          <p:cNvSpPr/>
          <p:nvPr>
            <p:ph type="body" idx="10"/>
          </p:nvPr>
        </p:nvSpPr>
        <p:spPr>
          <a:xfrm>
            <a:off x="4221480" y="2557145"/>
            <a:ext cx="1316990" cy="551815"/>
          </a:xfrm>
          <a:prstGeom prst="rect">
            <a:avLst/>
          </a:prstGeom>
          <a:solidFill>
            <a:srgbClr val="CCFFCC"/>
          </a:solidFill>
          <a:ln w="0" cmpd="sng">
            <a:noFill/>
            <a:prstDash val="solid"/>
          </a:ln>
        </p:spPr>
        <p:txBody>
          <a:bodyPr vert="horz" lIns="0" tIns="22860" rIns="0" bIns="0" anchor="t">
            <a:normAutofit fontScale="55000"/>
          </a:bodyPr>
          <a:lstStyle/>
          <a:p>
            <a:pPr marL="0" marR="0" indent="0" algn="ctr">
              <a:lnSpc>
                <a:spcPct val="82559"/>
              </a:lnSpc>
              <a:spcAft>
                <a:spcPts val="180"/>
              </a:spcAft>
            </a:pPr>
            <a:r>
              <a:rPr lang="it-IT" sz="3950" spc="0">
                <a:solidFill>
                  <a:srgbClr val="000000"/>
                </a:solidFill>
                <a:latin typeface="Arial" pitchFamily="2" panose="2263545234"/>
              </a:rPr>
              <a:t>O&amp;M </a:t>
            </a:r>
          </a:p>
        </p:txBody>
      </p:sp>
      <p:sp>
        <p:nvSpPr>
          <p:cNvPr id="49" name=""/>
          <p:cNvSpPr/>
          <p:nvPr>
            <p:ph type="body" idx="10"/>
          </p:nvPr>
        </p:nvSpPr>
        <p:spPr>
          <a:xfrm>
            <a:off x="5593080" y="2557145"/>
            <a:ext cx="1316990" cy="551815"/>
          </a:xfrm>
          <a:prstGeom prst="rect">
            <a:avLst/>
          </a:prstGeom>
          <a:solidFill>
            <a:srgbClr val="CCFFCC"/>
          </a:solidFill>
          <a:ln w="0" cmpd="sng">
            <a:noFill/>
            <a:prstDash val="solid"/>
          </a:ln>
        </p:spPr>
        <p:txBody>
          <a:bodyPr vert="horz" lIns="0" tIns="22860" rIns="0" bIns="0" anchor="t">
            <a:normAutofit fontScale="55000"/>
          </a:bodyPr>
          <a:lstStyle/>
          <a:p>
            <a:pPr marL="0" marR="0" indent="0" algn="ctr">
              <a:lnSpc>
                <a:spcPct val="82559"/>
              </a:lnSpc>
              <a:spcAft>
                <a:spcPts val="180"/>
              </a:spcAft>
            </a:pPr>
            <a:r>
              <a:rPr lang="it-IT" sz="3950" spc="200">
                <a:solidFill>
                  <a:srgbClr val="000000"/>
                </a:solidFill>
                <a:latin typeface="Arial" pitchFamily="2" panose="2263545234"/>
              </a:rPr>
              <a:t>Comb </a:t>
            </a:r>
          </a:p>
        </p:txBody>
      </p:sp>
      <p:sp>
        <p:nvSpPr>
          <p:cNvPr id="50" name=""/>
          <p:cNvSpPr/>
          <p:nvPr>
            <p:ph type="body" idx="10"/>
          </p:nvPr>
        </p:nvSpPr>
        <p:spPr>
          <a:xfrm>
            <a:off x="6964680" y="2557145"/>
            <a:ext cx="1316990" cy="551815"/>
          </a:xfrm>
          <a:prstGeom prst="rect">
            <a:avLst/>
          </a:prstGeom>
          <a:solidFill>
            <a:srgbClr val="CCFFCC"/>
          </a:solidFill>
          <a:ln w="0" cmpd="sng">
            <a:noFill/>
            <a:prstDash val="solid"/>
          </a:ln>
        </p:spPr>
        <p:txBody>
          <a:bodyPr vert="horz" lIns="0" tIns="45720" rIns="0" bIns="0" anchor="t">
            <a:normAutofit fontScale="55000"/>
          </a:bodyPr>
          <a:lstStyle/>
          <a:p>
            <a:pPr marL="0" marR="0" indent="0" algn="ctr">
              <a:lnSpc>
                <a:spcPct val="81599"/>
              </a:lnSpc>
              <a:spcAft>
                <a:spcPts val="0"/>
              </a:spcAft>
            </a:pPr>
            <a:r>
              <a:rPr lang="it-IT" sz="3950" spc="60">
                <a:solidFill>
                  <a:srgbClr val="000000"/>
                </a:solidFill>
                <a:latin typeface="Arial" pitchFamily="2" panose="2263545234"/>
              </a:rPr>
              <a:t>Trasm. </a:t>
            </a:r>
          </a:p>
        </p:txBody>
      </p:sp>
      <p:sp>
        <p:nvSpPr>
          <p:cNvPr id="51" name=""/>
          <p:cNvSpPr/>
          <p:nvPr>
            <p:ph type="body" idx="10"/>
          </p:nvPr>
        </p:nvSpPr>
        <p:spPr>
          <a:xfrm>
            <a:off x="8336280" y="2557145"/>
            <a:ext cx="1316990" cy="551815"/>
          </a:xfrm>
          <a:prstGeom prst="rect">
            <a:avLst/>
          </a:prstGeom>
          <a:solidFill>
            <a:srgbClr val="CCFFCC"/>
          </a:solidFill>
          <a:ln w="0" cmpd="sng">
            <a:noFill/>
            <a:prstDash val="solid"/>
          </a:ln>
        </p:spPr>
        <p:txBody>
          <a:bodyPr vert="horz" lIns="0" tIns="45720" rIns="0" bIns="0" anchor="t">
            <a:normAutofit fontScale="55000"/>
          </a:bodyPr>
          <a:lstStyle/>
          <a:p>
            <a:pPr marL="0" marR="0" indent="0" algn="ctr">
              <a:lnSpc>
                <a:spcPct val="81599"/>
              </a:lnSpc>
              <a:spcAft>
                <a:spcPts val="0"/>
              </a:spcAft>
            </a:pPr>
            <a:r>
              <a:rPr lang="it-IT" sz="3950" b="1" spc="0">
                <a:solidFill>
                  <a:srgbClr val="000000"/>
                </a:solidFill>
                <a:latin typeface="Arial" pitchFamily="2" panose="2263545234"/>
              </a:rPr>
              <a:t>Totale </a:t>
            </a:r>
          </a:p>
        </p:txBody>
      </p:sp>
      <p:sp>
        <p:nvSpPr>
          <p:cNvPr id="52" name=""/>
          <p:cNvSpPr/>
          <p:nvPr>
            <p:ph type="body" idx="10"/>
          </p:nvPr>
        </p:nvSpPr>
        <p:spPr>
          <a:xfrm>
            <a:off x="1012190" y="2557145"/>
            <a:ext cx="1793240" cy="551815"/>
          </a:xfrm>
          <a:prstGeom prst="rect">
            <a:avLst/>
          </a:prstGeom>
          <a:solidFill>
            <a:srgbClr val="CCFFCC"/>
          </a:solidFill>
          <a:ln w="0" cmpd="sng">
            <a:noFill/>
            <a:prstDash val="solid"/>
          </a:ln>
        </p:spPr>
        <p:txBody>
          <a:bodyPr vert="horz" lIns="0" tIns="45720" rIns="0" bIns="0" anchor="t">
            <a:normAutofit fontScale="55000"/>
          </a:bodyPr>
          <a:lstStyle/>
          <a:p>
            <a:pPr marL="45720" marR="0" indent="0" algn="l">
              <a:lnSpc>
                <a:spcPct val="81599"/>
              </a:lnSpc>
              <a:spcAft>
                <a:spcPts val="0"/>
              </a:spcAft>
            </a:pPr>
            <a:r>
              <a:rPr lang="it-IT" sz="3950" spc="40">
                <a:solidFill>
                  <a:srgbClr val="000000"/>
                </a:solidFill>
                <a:latin typeface="Arial" pitchFamily="2" panose="2263545234"/>
              </a:rPr>
              <a:t>Fonti </a:t>
            </a:r>
          </a:p>
        </p:txBody>
      </p:sp>
      <p:sp>
        <p:nvSpPr>
          <p:cNvPr id="53" name=""/>
          <p:cNvSpPr/>
          <p:nvPr>
            <p:ph type="body" idx="10"/>
          </p:nvPr>
        </p:nvSpPr>
        <p:spPr>
          <a:xfrm>
            <a:off x="1012190" y="3212465"/>
            <a:ext cx="1793240" cy="551815"/>
          </a:xfrm>
          <a:prstGeom prst="rect">
            <a:avLst/>
          </a:prstGeom>
          <a:solidFill>
            <a:srgbClr val="FFCC99"/>
          </a:solidFill>
          <a:ln w="0" cmpd="sng">
            <a:noFill/>
            <a:prstDash val="solid"/>
          </a:ln>
        </p:spPr>
        <p:txBody>
          <a:bodyPr vert="horz" lIns="0" tIns="45720" rIns="0" bIns="0" anchor="t">
            <a:normAutofit fontScale="55000"/>
          </a:bodyPr>
          <a:lstStyle/>
          <a:p>
            <a:pPr marL="0" marR="0" indent="0" algn="l">
              <a:lnSpc>
                <a:spcPct val="81599"/>
              </a:lnSpc>
              <a:spcAft>
                <a:spcPts val="0"/>
              </a:spcAft>
            </a:pPr>
            <a:r>
              <a:rPr lang="it-IT" sz="3950" spc="0">
                <a:solidFill>
                  <a:srgbClr val="000000"/>
                </a:solidFill>
                <a:latin typeface="Arial" pitchFamily="2" panose="2263545234"/>
              </a:rPr>
              <a:t>carbone </a:t>
            </a:r>
          </a:p>
        </p:txBody>
      </p:sp>
      <p:sp>
        <p:nvSpPr>
          <p:cNvPr id="54" name=""/>
          <p:cNvSpPr/>
          <p:nvPr>
            <p:ph type="body" idx="10"/>
          </p:nvPr>
        </p:nvSpPr>
        <p:spPr>
          <a:xfrm>
            <a:off x="1012190" y="3764280"/>
            <a:ext cx="1793240" cy="603250"/>
          </a:xfrm>
          <a:prstGeom prst="rect">
            <a:avLst/>
          </a:prstGeom>
          <a:solidFill>
            <a:srgbClr val="CCFFFF"/>
          </a:solidFill>
          <a:ln w="0" cmpd="sng">
            <a:noFill/>
            <a:prstDash val="solid"/>
          </a:ln>
        </p:spPr>
        <p:txBody>
          <a:bodyPr vert="horz" lIns="0" tIns="160020" rIns="0" bIns="0" anchor="t">
            <a:normAutofit fontScale="55000"/>
          </a:bodyPr>
          <a:lstStyle/>
          <a:p>
            <a:pPr marL="0" marR="0" indent="0" algn="l">
              <a:lnSpc>
                <a:spcPts val="2900"/>
              </a:lnSpc>
              <a:spcAft>
                <a:spcPts val="360"/>
              </a:spcAft>
            </a:pPr>
            <a:r>
              <a:rPr lang="it-IT" sz="3950" spc="0">
                <a:solidFill>
                  <a:srgbClr val="000000"/>
                </a:solidFill>
                <a:latin typeface="Arial" pitchFamily="2" panose="2263545234"/>
              </a:rPr>
              <a:t>gas </a:t>
            </a:r>
          </a:p>
        </p:txBody>
      </p:sp>
      <p:sp>
        <p:nvSpPr>
          <p:cNvPr id="55" name=""/>
          <p:cNvSpPr/>
          <p:nvPr>
            <p:ph type="body" idx="10"/>
          </p:nvPr>
        </p:nvSpPr>
        <p:spPr>
          <a:xfrm>
            <a:off x="1012190" y="4367530"/>
            <a:ext cx="1793240" cy="603885"/>
          </a:xfrm>
          <a:prstGeom prst="rect">
            <a:avLst/>
          </a:prstGeom>
          <a:solidFill>
            <a:srgbClr val="CCFFCC"/>
          </a:solidFill>
          <a:ln w="0" cmpd="sng">
            <a:noFill/>
            <a:prstDash val="solid"/>
          </a:ln>
        </p:spPr>
        <p:txBody>
          <a:bodyPr vert="horz" lIns="0" tIns="91440" rIns="0" bIns="0" anchor="t">
            <a:normAutofit fontScale="55000"/>
          </a:bodyPr>
          <a:lstStyle/>
          <a:p>
            <a:pPr marL="0" marR="0" indent="0" algn="l">
              <a:lnSpc>
                <a:spcPct val="81599"/>
              </a:lnSpc>
              <a:spcAft>
                <a:spcPts val="180"/>
              </a:spcAft>
            </a:pPr>
            <a:r>
              <a:rPr lang="it-IT" sz="3950" spc="0">
                <a:solidFill>
                  <a:srgbClr val="000000"/>
                </a:solidFill>
                <a:latin typeface="Arial" pitchFamily="2" panose="2263545234"/>
              </a:rPr>
              <a:t>eolico </a:t>
            </a:r>
          </a:p>
        </p:txBody>
      </p:sp>
      <p:sp>
        <p:nvSpPr>
          <p:cNvPr id="56" name=""/>
          <p:cNvSpPr/>
          <p:nvPr>
            <p:ph type="body" idx="10"/>
          </p:nvPr>
        </p:nvSpPr>
        <p:spPr>
          <a:xfrm>
            <a:off x="1012190" y="4971415"/>
            <a:ext cx="1793240" cy="606425"/>
          </a:xfrm>
          <a:prstGeom prst="rect">
            <a:avLst/>
          </a:prstGeom>
          <a:solidFill>
            <a:srgbClr val="FF99CC"/>
          </a:solidFill>
          <a:ln w="0" cmpd="sng">
            <a:noFill/>
            <a:prstDash val="solid"/>
          </a:ln>
        </p:spPr>
        <p:txBody>
          <a:bodyPr vert="horz" lIns="0" tIns="91440" rIns="0" bIns="0" anchor="t">
            <a:normAutofit fontScale="55000"/>
          </a:bodyPr>
          <a:lstStyle/>
          <a:p>
            <a:pPr marL="0" marR="0" indent="0" algn="l">
              <a:lnSpc>
                <a:spcPct val="80639"/>
              </a:lnSpc>
              <a:spcAft>
                <a:spcPts val="180"/>
              </a:spcAft>
            </a:pPr>
            <a:r>
              <a:rPr lang="it-IT" sz="3950" spc="0">
                <a:solidFill>
                  <a:srgbClr val="000000"/>
                </a:solidFill>
                <a:latin typeface="Arial" pitchFamily="2" panose="2263545234"/>
              </a:rPr>
              <a:t>nucleare </a:t>
            </a:r>
          </a:p>
        </p:txBody>
      </p:sp>
      <p:sp>
        <p:nvSpPr>
          <p:cNvPr id="57" name=""/>
          <p:cNvSpPr/>
          <p:nvPr>
            <p:ph type="body" idx="10"/>
          </p:nvPr>
        </p:nvSpPr>
        <p:spPr>
          <a:xfrm>
            <a:off x="2849880" y="3212465"/>
            <a:ext cx="1316990" cy="551815"/>
          </a:xfrm>
          <a:prstGeom prst="rect">
            <a:avLst/>
          </a:prstGeom>
          <a:solidFill>
            <a:srgbClr val="FFCC99"/>
          </a:solidFill>
          <a:ln w="0" cmpd="sng">
            <a:noFill/>
            <a:prstDash val="solid"/>
          </a:ln>
        </p:spPr>
        <p:txBody>
          <a:bodyPr vert="horz" lIns="0" tIns="22860" rIns="0" bIns="0" anchor="t">
            <a:normAutofit fontScale="55000"/>
          </a:bodyPr>
          <a:lstStyle/>
          <a:p>
            <a:pPr marL="0" marR="0" indent="0" algn="ctr">
              <a:lnSpc>
                <a:spcPct val="82559"/>
              </a:lnSpc>
              <a:spcAft>
                <a:spcPts val="180"/>
              </a:spcAft>
            </a:pPr>
            <a:r>
              <a:rPr lang="it-IT" sz="3950" spc="90">
                <a:solidFill>
                  <a:srgbClr val="000000"/>
                </a:solidFill>
                <a:latin typeface="Arial" pitchFamily="2" panose="2263545234"/>
              </a:rPr>
              <a:t>70,76 </a:t>
            </a:r>
          </a:p>
        </p:txBody>
      </p:sp>
      <p:sp>
        <p:nvSpPr>
          <p:cNvPr id="58" name=""/>
          <p:cNvSpPr/>
          <p:nvPr>
            <p:ph type="body" idx="10"/>
          </p:nvPr>
        </p:nvSpPr>
        <p:spPr>
          <a:xfrm>
            <a:off x="2849880" y="3764280"/>
            <a:ext cx="1316990" cy="603250"/>
          </a:xfrm>
          <a:prstGeom prst="rect">
            <a:avLst/>
          </a:prstGeom>
          <a:solidFill>
            <a:srgbClr val="CCFFFF"/>
          </a:solidFill>
          <a:ln w="0" cmpd="sng">
            <a:noFill/>
            <a:prstDash val="solid"/>
          </a:ln>
        </p:spPr>
        <p:txBody>
          <a:bodyPr vert="horz" lIns="0" tIns="91440" rIns="0" bIns="0" anchor="t">
            <a:normAutofit fontScale="55000"/>
          </a:bodyPr>
          <a:lstStyle/>
          <a:p>
            <a:pPr marL="0" marR="0" indent="0" algn="ctr">
              <a:lnSpc>
                <a:spcPct val="82559"/>
              </a:lnSpc>
              <a:spcAft>
                <a:spcPts val="0"/>
              </a:spcAft>
            </a:pPr>
            <a:r>
              <a:rPr lang="it-IT" sz="3950" spc="0">
                <a:solidFill>
                  <a:srgbClr val="000000"/>
                </a:solidFill>
                <a:latin typeface="Arial" pitchFamily="2" panose="2263545234"/>
              </a:rPr>
              <a:t>20,97 </a:t>
            </a:r>
          </a:p>
        </p:txBody>
      </p:sp>
      <p:sp>
        <p:nvSpPr>
          <p:cNvPr id="59" name=""/>
          <p:cNvSpPr/>
          <p:nvPr>
            <p:ph type="body" idx="10"/>
          </p:nvPr>
        </p:nvSpPr>
        <p:spPr>
          <a:xfrm>
            <a:off x="2849880" y="4367530"/>
            <a:ext cx="1316990" cy="603885"/>
          </a:xfrm>
          <a:prstGeom prst="rect">
            <a:avLst/>
          </a:prstGeom>
          <a:solidFill>
            <a:srgbClr val="CCFFCC"/>
          </a:solidFill>
          <a:ln w="0" cmpd="sng">
            <a:noFill/>
            <a:prstDash val="solid"/>
          </a:ln>
        </p:spPr>
        <p:txBody>
          <a:bodyPr vert="horz" lIns="0" tIns="91440" rIns="0" bIns="0" anchor="t">
            <a:normAutofit fontScale="55000"/>
          </a:bodyPr>
          <a:lstStyle/>
          <a:p>
            <a:pPr marL="0" marR="0" indent="0" algn="ctr">
              <a:lnSpc>
                <a:spcPct val="82559"/>
              </a:lnSpc>
              <a:spcAft>
                <a:spcPts val="0"/>
              </a:spcAft>
            </a:pPr>
            <a:r>
              <a:rPr lang="it-IT" sz="3950" spc="0">
                <a:solidFill>
                  <a:srgbClr val="000000"/>
                </a:solidFill>
                <a:latin typeface="Arial" pitchFamily="2" panose="2263545234"/>
              </a:rPr>
              <a:t>84,25 </a:t>
            </a:r>
          </a:p>
        </p:txBody>
      </p:sp>
      <p:sp>
        <p:nvSpPr>
          <p:cNvPr id="60" name=""/>
          <p:cNvSpPr/>
          <p:nvPr>
            <p:ph type="body" idx="10"/>
          </p:nvPr>
        </p:nvSpPr>
        <p:spPr>
          <a:xfrm>
            <a:off x="2849880" y="4971415"/>
            <a:ext cx="1316990" cy="606425"/>
          </a:xfrm>
          <a:prstGeom prst="rect">
            <a:avLst/>
          </a:prstGeom>
          <a:solidFill>
            <a:srgbClr val="FF99CC"/>
          </a:solidFill>
          <a:ln w="0" cmpd="sng">
            <a:noFill/>
            <a:prstDash val="solid"/>
          </a:ln>
        </p:spPr>
        <p:txBody>
          <a:bodyPr vert="horz" lIns="0" tIns="91440" rIns="0" bIns="0" anchor="t">
            <a:normAutofit fontScale="55000"/>
          </a:bodyPr>
          <a:lstStyle/>
          <a:p>
            <a:pPr marL="0" marR="0" indent="0" algn="ctr">
              <a:lnSpc>
                <a:spcPct val="82559"/>
              </a:lnSpc>
              <a:spcAft>
                <a:spcPts val="0"/>
              </a:spcAft>
            </a:pPr>
            <a:r>
              <a:rPr lang="it-IT" sz="3950" spc="90">
                <a:solidFill>
                  <a:srgbClr val="000000"/>
                </a:solidFill>
                <a:latin typeface="Arial" pitchFamily="2" panose="2263545234"/>
              </a:rPr>
              <a:t>78,38 </a:t>
            </a:r>
          </a:p>
        </p:txBody>
      </p:sp>
      <p:sp>
        <p:nvSpPr>
          <p:cNvPr id="61" name=""/>
          <p:cNvSpPr/>
          <p:nvPr>
            <p:ph type="body" idx="10"/>
          </p:nvPr>
        </p:nvSpPr>
        <p:spPr>
          <a:xfrm>
            <a:off x="4221480" y="3212465"/>
            <a:ext cx="1316990" cy="551815"/>
          </a:xfrm>
          <a:prstGeom prst="rect">
            <a:avLst/>
          </a:prstGeom>
          <a:solidFill>
            <a:srgbClr val="FFCC99"/>
          </a:solidFill>
          <a:ln w="0" cmpd="sng">
            <a:noFill/>
            <a:prstDash val="solid"/>
          </a:ln>
        </p:spPr>
        <p:txBody>
          <a:bodyPr vert="horz" lIns="0" tIns="22860" rIns="0" bIns="0" anchor="t">
            <a:normAutofit fontScale="55000"/>
          </a:bodyPr>
          <a:lstStyle/>
          <a:p>
            <a:pPr marL="0" marR="0" indent="0" algn="ctr">
              <a:lnSpc>
                <a:spcPct val="82559"/>
              </a:lnSpc>
              <a:spcAft>
                <a:spcPts val="180"/>
              </a:spcAft>
            </a:pPr>
            <a:r>
              <a:rPr lang="it-IT" sz="3950" spc="130">
                <a:solidFill>
                  <a:srgbClr val="000000"/>
                </a:solidFill>
                <a:latin typeface="Arial" pitchFamily="2" panose="2263545234"/>
              </a:rPr>
              <a:t>5,19 </a:t>
            </a:r>
          </a:p>
        </p:txBody>
      </p:sp>
      <p:sp>
        <p:nvSpPr>
          <p:cNvPr id="62" name=""/>
          <p:cNvSpPr/>
          <p:nvPr>
            <p:ph type="body" idx="10"/>
          </p:nvPr>
        </p:nvSpPr>
        <p:spPr>
          <a:xfrm>
            <a:off x="4221480" y="3764280"/>
            <a:ext cx="1316990" cy="603250"/>
          </a:xfrm>
          <a:prstGeom prst="rect">
            <a:avLst/>
          </a:prstGeom>
          <a:solidFill>
            <a:srgbClr val="CCFFFF"/>
          </a:solidFill>
          <a:ln w="0" cmpd="sng">
            <a:noFill/>
            <a:prstDash val="solid"/>
          </a:ln>
        </p:spPr>
        <p:txBody>
          <a:bodyPr vert="horz" lIns="0" tIns="91440" rIns="0" bIns="0" anchor="t">
            <a:normAutofit fontScale="55000"/>
          </a:bodyPr>
          <a:lstStyle/>
          <a:p>
            <a:pPr marL="0" marR="0" indent="0" algn="ctr">
              <a:lnSpc>
                <a:spcPct val="82559"/>
              </a:lnSpc>
              <a:spcAft>
                <a:spcPts val="0"/>
              </a:spcAft>
            </a:pPr>
            <a:r>
              <a:rPr lang="it-IT" sz="3950" spc="90">
                <a:solidFill>
                  <a:srgbClr val="000000"/>
                </a:solidFill>
                <a:latin typeface="Arial" pitchFamily="2" panose="2263545234"/>
              </a:rPr>
              <a:t>1,54 </a:t>
            </a:r>
          </a:p>
        </p:txBody>
      </p:sp>
      <p:sp>
        <p:nvSpPr>
          <p:cNvPr id="63" name=""/>
          <p:cNvSpPr/>
          <p:nvPr>
            <p:ph type="body" idx="10"/>
          </p:nvPr>
        </p:nvSpPr>
        <p:spPr>
          <a:xfrm>
            <a:off x="4221480" y="4367530"/>
            <a:ext cx="1316990" cy="603885"/>
          </a:xfrm>
          <a:prstGeom prst="rect">
            <a:avLst/>
          </a:prstGeom>
          <a:solidFill>
            <a:srgbClr val="CCFFCC"/>
          </a:solidFill>
          <a:ln w="0" cmpd="sng">
            <a:noFill/>
            <a:prstDash val="solid"/>
          </a:ln>
        </p:spPr>
        <p:txBody>
          <a:bodyPr vert="horz" lIns="0" tIns="91440" rIns="0" bIns="0" anchor="t">
            <a:normAutofit fontScale="55000"/>
          </a:bodyPr>
          <a:lstStyle/>
          <a:p>
            <a:pPr marL="0" marR="0" indent="0" algn="ctr">
              <a:lnSpc>
                <a:spcPct val="82559"/>
              </a:lnSpc>
              <a:spcAft>
                <a:spcPts val="0"/>
              </a:spcAft>
            </a:pPr>
            <a:r>
              <a:rPr lang="it-IT" sz="3950" spc="130">
                <a:solidFill>
                  <a:srgbClr val="000000"/>
                </a:solidFill>
                <a:latin typeface="Arial" pitchFamily="2" panose="2263545234"/>
              </a:rPr>
              <a:t>9,05 </a:t>
            </a:r>
          </a:p>
        </p:txBody>
      </p:sp>
      <p:sp>
        <p:nvSpPr>
          <p:cNvPr id="64" name=""/>
          <p:cNvSpPr/>
          <p:nvPr>
            <p:ph type="body" idx="10"/>
          </p:nvPr>
        </p:nvSpPr>
        <p:spPr>
          <a:xfrm>
            <a:off x="4221480" y="4971415"/>
            <a:ext cx="1316990" cy="606425"/>
          </a:xfrm>
          <a:prstGeom prst="rect">
            <a:avLst/>
          </a:prstGeom>
          <a:solidFill>
            <a:srgbClr val="FF99CC"/>
          </a:solidFill>
          <a:ln w="0" cmpd="sng">
            <a:noFill/>
            <a:prstDash val="solid"/>
          </a:ln>
        </p:spPr>
        <p:txBody>
          <a:bodyPr vert="horz" lIns="0" tIns="91440" rIns="0" bIns="0" anchor="t">
            <a:normAutofit fontScale="55000"/>
          </a:bodyPr>
          <a:lstStyle/>
          <a:p>
            <a:pPr marL="0" marR="0" indent="0" algn="ctr">
              <a:lnSpc>
                <a:spcPct val="82559"/>
              </a:lnSpc>
              <a:spcAft>
                <a:spcPts val="0"/>
              </a:spcAft>
            </a:pPr>
            <a:r>
              <a:rPr lang="it-IT" sz="3950" spc="60">
                <a:solidFill>
                  <a:srgbClr val="000000"/>
                </a:solidFill>
                <a:latin typeface="Arial" pitchFamily="2" panose="2263545234"/>
              </a:rPr>
              <a:t>11,42 </a:t>
            </a:r>
          </a:p>
        </p:txBody>
      </p:sp>
      <p:sp>
        <p:nvSpPr>
          <p:cNvPr id="65" name=""/>
          <p:cNvSpPr/>
          <p:nvPr>
            <p:ph type="body" idx="10"/>
          </p:nvPr>
        </p:nvSpPr>
        <p:spPr>
          <a:xfrm>
            <a:off x="5593080" y="3212465"/>
            <a:ext cx="1316990" cy="551815"/>
          </a:xfrm>
          <a:prstGeom prst="rect">
            <a:avLst/>
          </a:prstGeom>
          <a:solidFill>
            <a:srgbClr val="FFCC99"/>
          </a:solidFill>
          <a:ln w="0" cmpd="sng">
            <a:noFill/>
            <a:prstDash val="solid"/>
          </a:ln>
        </p:spPr>
        <p:txBody>
          <a:bodyPr vert="horz" lIns="0" tIns="22860" rIns="0" bIns="0" anchor="t">
            <a:normAutofit fontScale="55000"/>
          </a:bodyPr>
          <a:lstStyle/>
          <a:p>
            <a:pPr marL="0" marR="0" indent="0" algn="ctr">
              <a:lnSpc>
                <a:spcPct val="82559"/>
              </a:lnSpc>
              <a:spcAft>
                <a:spcPts val="180"/>
              </a:spcAft>
            </a:pPr>
            <a:r>
              <a:rPr lang="it-IT" sz="3950" spc="60">
                <a:solidFill>
                  <a:srgbClr val="000000"/>
                </a:solidFill>
                <a:latin typeface="Arial" pitchFamily="2" panose="2263545234"/>
              </a:rPr>
              <a:t>18,67 </a:t>
            </a:r>
          </a:p>
        </p:txBody>
      </p:sp>
      <p:sp>
        <p:nvSpPr>
          <p:cNvPr id="66" name=""/>
          <p:cNvSpPr/>
          <p:nvPr>
            <p:ph type="body" idx="10"/>
          </p:nvPr>
        </p:nvSpPr>
        <p:spPr>
          <a:xfrm>
            <a:off x="5593080" y="3764280"/>
            <a:ext cx="1316990" cy="603250"/>
          </a:xfrm>
          <a:prstGeom prst="rect">
            <a:avLst/>
          </a:prstGeom>
          <a:solidFill>
            <a:srgbClr val="CCFFFF"/>
          </a:solidFill>
          <a:ln w="0" cmpd="sng">
            <a:noFill/>
            <a:prstDash val="solid"/>
          </a:ln>
        </p:spPr>
        <p:txBody>
          <a:bodyPr vert="horz" lIns="0" tIns="91440" rIns="0" bIns="0" anchor="t">
            <a:normAutofit fontScale="55000"/>
          </a:bodyPr>
          <a:lstStyle/>
          <a:p>
            <a:pPr marL="0" marR="0" indent="0" algn="ctr">
              <a:lnSpc>
                <a:spcPct val="82559"/>
              </a:lnSpc>
              <a:spcAft>
                <a:spcPts val="0"/>
              </a:spcAft>
            </a:pPr>
            <a:r>
              <a:rPr lang="it-IT" sz="3950" spc="90">
                <a:solidFill>
                  <a:srgbClr val="000000"/>
                </a:solidFill>
                <a:latin typeface="Arial" pitchFamily="2" panose="2263545234"/>
              </a:rPr>
              <a:t>55,33 </a:t>
            </a:r>
          </a:p>
        </p:txBody>
      </p:sp>
      <p:sp>
        <p:nvSpPr>
          <p:cNvPr id="67" name=""/>
          <p:cNvSpPr/>
          <p:nvPr>
            <p:ph type="body" idx="10"/>
          </p:nvPr>
        </p:nvSpPr>
        <p:spPr>
          <a:xfrm>
            <a:off x="5593080" y="4367530"/>
            <a:ext cx="1316990" cy="603885"/>
          </a:xfrm>
          <a:prstGeom prst="rect">
            <a:avLst/>
          </a:prstGeom>
          <a:solidFill>
            <a:srgbClr val="CCFFCC"/>
          </a:solidFill>
          <a:ln w="0" cmpd="sng">
            <a:noFill/>
            <a:prstDash val="solid"/>
          </a:ln>
        </p:spPr>
        <p:txBody>
          <a:bodyPr vert="horz" lIns="0" tIns="91440" rIns="0" bIns="0" anchor="t">
            <a:normAutofit fontScale="55000"/>
          </a:bodyPr>
          <a:lstStyle/>
          <a:p>
            <a:pPr marL="0" marR="0" indent="0" algn="ctr">
              <a:lnSpc>
                <a:spcPct val="82559"/>
              </a:lnSpc>
              <a:spcAft>
                <a:spcPts val="0"/>
              </a:spcAft>
            </a:pPr>
            <a:r>
              <a:rPr lang="it-IT" sz="3950" spc="130">
                <a:solidFill>
                  <a:srgbClr val="000000"/>
                </a:solidFill>
                <a:latin typeface="Arial" pitchFamily="2" panose="2263545234"/>
              </a:rPr>
              <a:t>0,00 </a:t>
            </a:r>
          </a:p>
        </p:txBody>
      </p:sp>
      <p:sp>
        <p:nvSpPr>
          <p:cNvPr id="68" name=""/>
          <p:cNvSpPr/>
          <p:nvPr>
            <p:ph type="body" idx="10"/>
          </p:nvPr>
        </p:nvSpPr>
        <p:spPr>
          <a:xfrm>
            <a:off x="5593080" y="4971415"/>
            <a:ext cx="1316990" cy="606425"/>
          </a:xfrm>
          <a:prstGeom prst="rect">
            <a:avLst/>
          </a:prstGeom>
          <a:solidFill>
            <a:srgbClr val="FF99CC"/>
          </a:solidFill>
          <a:ln w="0" cmpd="sng">
            <a:noFill/>
            <a:prstDash val="solid"/>
          </a:ln>
        </p:spPr>
        <p:txBody>
          <a:bodyPr vert="horz" lIns="0" tIns="91440" rIns="0" bIns="0" anchor="t">
            <a:normAutofit fontScale="55000"/>
          </a:bodyPr>
          <a:lstStyle/>
          <a:p>
            <a:pPr marL="0" marR="0" indent="0" algn="ctr">
              <a:lnSpc>
                <a:spcPct val="82559"/>
              </a:lnSpc>
              <a:spcAft>
                <a:spcPts val="0"/>
              </a:spcAft>
            </a:pPr>
            <a:r>
              <a:rPr lang="it-IT" sz="3950" spc="130">
                <a:solidFill>
                  <a:srgbClr val="000000"/>
                </a:solidFill>
                <a:latin typeface="Arial" pitchFamily="2" panose="2263545234"/>
              </a:rPr>
              <a:t>8,88 </a:t>
            </a:r>
          </a:p>
        </p:txBody>
      </p:sp>
      <p:sp>
        <p:nvSpPr>
          <p:cNvPr id="69" name=""/>
          <p:cNvSpPr/>
          <p:nvPr>
            <p:ph type="body" idx="10"/>
          </p:nvPr>
        </p:nvSpPr>
        <p:spPr>
          <a:xfrm>
            <a:off x="6964680" y="3212465"/>
            <a:ext cx="1316990" cy="551815"/>
          </a:xfrm>
          <a:prstGeom prst="rect">
            <a:avLst/>
          </a:prstGeom>
          <a:solidFill>
            <a:srgbClr val="FFCC99"/>
          </a:solidFill>
          <a:ln w="0" cmpd="sng">
            <a:noFill/>
            <a:prstDash val="solid"/>
          </a:ln>
        </p:spPr>
        <p:txBody>
          <a:bodyPr vert="horz" lIns="0" tIns="22860" rIns="0" bIns="0" anchor="t">
            <a:normAutofit fontScale="55000"/>
          </a:bodyPr>
          <a:lstStyle/>
          <a:p>
            <a:pPr marL="0" marR="0" indent="0" algn="ctr">
              <a:lnSpc>
                <a:spcPct val="82559"/>
              </a:lnSpc>
              <a:spcAft>
                <a:spcPts val="180"/>
              </a:spcAft>
            </a:pPr>
            <a:r>
              <a:rPr lang="it-IT" sz="3950" spc="40">
                <a:solidFill>
                  <a:srgbClr val="000000"/>
                </a:solidFill>
                <a:latin typeface="Arial" pitchFamily="2" panose="2263545234"/>
              </a:rPr>
              <a:t>3,61 </a:t>
            </a:r>
          </a:p>
        </p:txBody>
      </p:sp>
      <p:sp>
        <p:nvSpPr>
          <p:cNvPr id="70" name=""/>
          <p:cNvSpPr/>
          <p:nvPr>
            <p:ph type="body" idx="10"/>
          </p:nvPr>
        </p:nvSpPr>
        <p:spPr>
          <a:xfrm>
            <a:off x="6964680" y="3764280"/>
            <a:ext cx="1316990" cy="603250"/>
          </a:xfrm>
          <a:prstGeom prst="rect">
            <a:avLst/>
          </a:prstGeom>
          <a:solidFill>
            <a:srgbClr val="CCFFFF"/>
          </a:solidFill>
          <a:ln w="0" cmpd="sng">
            <a:noFill/>
            <a:prstDash val="solid"/>
          </a:ln>
        </p:spPr>
        <p:txBody>
          <a:bodyPr vert="horz" lIns="0" tIns="91440" rIns="0" bIns="0" anchor="t">
            <a:normAutofit fontScale="55000"/>
          </a:bodyPr>
          <a:lstStyle/>
          <a:p>
            <a:pPr marL="0" marR="0" indent="0" algn="ctr">
              <a:lnSpc>
                <a:spcPct val="82559"/>
              </a:lnSpc>
              <a:spcAft>
                <a:spcPts val="0"/>
              </a:spcAft>
            </a:pPr>
            <a:r>
              <a:rPr lang="it-IT" sz="3950" spc="130">
                <a:solidFill>
                  <a:srgbClr val="000000"/>
                </a:solidFill>
                <a:latin typeface="Arial" pitchFamily="2" panose="2263545234"/>
              </a:rPr>
              <a:t>3,88 </a:t>
            </a:r>
          </a:p>
        </p:txBody>
      </p:sp>
      <p:sp>
        <p:nvSpPr>
          <p:cNvPr id="71" name=""/>
          <p:cNvSpPr/>
          <p:nvPr>
            <p:ph type="body" idx="10"/>
          </p:nvPr>
        </p:nvSpPr>
        <p:spPr>
          <a:xfrm>
            <a:off x="6964680" y="4367530"/>
            <a:ext cx="1316990" cy="603885"/>
          </a:xfrm>
          <a:prstGeom prst="rect">
            <a:avLst/>
          </a:prstGeom>
          <a:solidFill>
            <a:srgbClr val="CCFFCC"/>
          </a:solidFill>
          <a:ln w="0" cmpd="sng">
            <a:noFill/>
            <a:prstDash val="solid"/>
          </a:ln>
        </p:spPr>
        <p:txBody>
          <a:bodyPr vert="horz" lIns="0" tIns="91440" rIns="0" bIns="0" anchor="t">
            <a:normAutofit fontScale="55000"/>
          </a:bodyPr>
          <a:lstStyle/>
          <a:p>
            <a:pPr marL="0" marR="0" indent="0" algn="ctr">
              <a:lnSpc>
                <a:spcPct val="82559"/>
              </a:lnSpc>
              <a:spcAft>
                <a:spcPts val="0"/>
              </a:spcAft>
            </a:pPr>
            <a:r>
              <a:rPr lang="it-IT" sz="3950" spc="130">
                <a:solidFill>
                  <a:srgbClr val="000000"/>
                </a:solidFill>
                <a:latin typeface="Arial" pitchFamily="2" panose="2263545234"/>
              </a:rPr>
              <a:t>6,15 </a:t>
            </a:r>
          </a:p>
        </p:txBody>
      </p:sp>
      <p:sp>
        <p:nvSpPr>
          <p:cNvPr id="72" name=""/>
          <p:cNvSpPr/>
          <p:nvPr>
            <p:ph type="body" idx="10"/>
          </p:nvPr>
        </p:nvSpPr>
        <p:spPr>
          <a:xfrm>
            <a:off x="6964680" y="4971415"/>
            <a:ext cx="1316990" cy="606425"/>
          </a:xfrm>
          <a:prstGeom prst="rect">
            <a:avLst/>
          </a:prstGeom>
          <a:solidFill>
            <a:srgbClr val="FF99CC"/>
          </a:solidFill>
          <a:ln w="0" cmpd="sng">
            <a:noFill/>
            <a:prstDash val="solid"/>
          </a:ln>
        </p:spPr>
        <p:txBody>
          <a:bodyPr vert="horz" lIns="0" tIns="91440" rIns="0" bIns="0" anchor="t">
            <a:normAutofit fontScale="55000"/>
          </a:bodyPr>
          <a:lstStyle/>
          <a:p>
            <a:pPr marL="0" marR="0" indent="0" algn="ctr">
              <a:lnSpc>
                <a:spcPct val="82559"/>
              </a:lnSpc>
              <a:spcAft>
                <a:spcPts val="0"/>
              </a:spcAft>
            </a:pPr>
            <a:r>
              <a:rPr lang="it-IT" sz="3950" spc="130">
                <a:solidFill>
                  <a:srgbClr val="000000"/>
                </a:solidFill>
                <a:latin typeface="Arial" pitchFamily="2" panose="2263545234"/>
              </a:rPr>
              <a:t>3,14 </a:t>
            </a:r>
          </a:p>
        </p:txBody>
      </p:sp>
      <p:sp>
        <p:nvSpPr>
          <p:cNvPr id="73" name=""/>
          <p:cNvSpPr/>
          <p:nvPr>
            <p:ph type="body" idx="10"/>
          </p:nvPr>
        </p:nvSpPr>
        <p:spPr>
          <a:xfrm>
            <a:off x="8336280" y="3212465"/>
            <a:ext cx="1316990" cy="551815"/>
          </a:xfrm>
          <a:prstGeom prst="rect">
            <a:avLst/>
          </a:prstGeom>
          <a:solidFill>
            <a:srgbClr val="FFCC99"/>
          </a:solidFill>
          <a:ln w="0" cmpd="sng">
            <a:noFill/>
            <a:prstDash val="solid"/>
          </a:ln>
        </p:spPr>
        <p:txBody>
          <a:bodyPr vert="horz" lIns="0" tIns="22860" rIns="0" bIns="0" anchor="t">
            <a:normAutofit fontScale="55000"/>
          </a:bodyPr>
          <a:lstStyle/>
          <a:p>
            <a:pPr marL="0" marR="0" indent="0" algn="ctr">
              <a:lnSpc>
                <a:spcPct val="82559"/>
              </a:lnSpc>
              <a:spcAft>
                <a:spcPts val="180"/>
              </a:spcAft>
            </a:pPr>
            <a:r>
              <a:rPr lang="it-IT" sz="3950" b="1" spc="0">
                <a:solidFill>
                  <a:srgbClr val="000000"/>
                </a:solidFill>
                <a:latin typeface="Arial" pitchFamily="2" panose="2263545234"/>
              </a:rPr>
              <a:t>98,23 </a:t>
            </a:r>
          </a:p>
        </p:txBody>
      </p:sp>
      <p:sp>
        <p:nvSpPr>
          <p:cNvPr id="74" name=""/>
          <p:cNvSpPr/>
          <p:nvPr>
            <p:ph type="body" idx="10"/>
          </p:nvPr>
        </p:nvSpPr>
        <p:spPr>
          <a:xfrm>
            <a:off x="8336280" y="3764280"/>
            <a:ext cx="1316990" cy="603250"/>
          </a:xfrm>
          <a:prstGeom prst="rect">
            <a:avLst/>
          </a:prstGeom>
          <a:solidFill>
            <a:srgbClr val="CCFFFF"/>
          </a:solidFill>
          <a:ln w="0" cmpd="sng">
            <a:noFill/>
            <a:prstDash val="solid"/>
          </a:ln>
        </p:spPr>
        <p:txBody>
          <a:bodyPr vert="horz" lIns="0" tIns="91440" rIns="0" bIns="0" anchor="t">
            <a:normAutofit fontScale="55000"/>
          </a:bodyPr>
          <a:lstStyle/>
          <a:p>
            <a:pPr marL="0" marR="0" indent="0" algn="ctr">
              <a:lnSpc>
                <a:spcPct val="82559"/>
              </a:lnSpc>
              <a:spcAft>
                <a:spcPts val="0"/>
              </a:spcAft>
            </a:pPr>
            <a:r>
              <a:rPr lang="it-IT" sz="3950" b="1" spc="90">
                <a:solidFill>
                  <a:srgbClr val="000000"/>
                </a:solidFill>
                <a:latin typeface="Arial" pitchFamily="2" panose="2263545234"/>
              </a:rPr>
              <a:t>81,72 </a:t>
            </a:r>
          </a:p>
        </p:txBody>
      </p:sp>
      <p:sp>
        <p:nvSpPr>
          <p:cNvPr id="75" name=""/>
          <p:cNvSpPr/>
          <p:nvPr>
            <p:ph type="body" idx="10"/>
          </p:nvPr>
        </p:nvSpPr>
        <p:spPr>
          <a:xfrm>
            <a:off x="8336280" y="4367530"/>
            <a:ext cx="1316990" cy="603885"/>
          </a:xfrm>
          <a:prstGeom prst="rect">
            <a:avLst/>
          </a:prstGeom>
          <a:solidFill>
            <a:srgbClr val="CCFFCC"/>
          </a:solidFill>
          <a:ln w="0" cmpd="sng">
            <a:noFill/>
            <a:prstDash val="solid"/>
          </a:ln>
        </p:spPr>
        <p:txBody>
          <a:bodyPr vert="horz" lIns="0" tIns="91440" rIns="0" bIns="0" anchor="t">
            <a:normAutofit fontScale="55000"/>
          </a:bodyPr>
          <a:lstStyle/>
          <a:p>
            <a:pPr marL="0" marR="0" indent="0" algn="ctr">
              <a:lnSpc>
                <a:spcPct val="82559"/>
              </a:lnSpc>
              <a:spcAft>
                <a:spcPts val="0"/>
              </a:spcAft>
            </a:pPr>
            <a:r>
              <a:rPr lang="it-IT" sz="3950" b="1" spc="0">
                <a:solidFill>
                  <a:srgbClr val="000000"/>
                </a:solidFill>
                <a:latin typeface="Arial" pitchFamily="2" panose="2263545234"/>
              </a:rPr>
              <a:t>99,45 </a:t>
            </a:r>
          </a:p>
        </p:txBody>
      </p:sp>
      <p:sp>
        <p:nvSpPr>
          <p:cNvPr id="76" name=""/>
          <p:cNvSpPr/>
          <p:nvPr>
            <p:ph type="body" idx="10"/>
          </p:nvPr>
        </p:nvSpPr>
        <p:spPr>
          <a:xfrm>
            <a:off x="8336280" y="4971415"/>
            <a:ext cx="1316990" cy="606425"/>
          </a:xfrm>
          <a:prstGeom prst="rect">
            <a:avLst/>
          </a:prstGeom>
          <a:solidFill>
            <a:srgbClr val="FF99CC"/>
          </a:solidFill>
          <a:ln w="0" cmpd="sng">
            <a:noFill/>
            <a:prstDash val="solid"/>
          </a:ln>
        </p:spPr>
        <p:txBody>
          <a:bodyPr vert="horz" lIns="0" tIns="91440" rIns="0" bIns="0" anchor="t">
            <a:normAutofit fontScale="55000"/>
          </a:bodyPr>
          <a:lstStyle/>
          <a:p>
            <a:pPr marL="0" marR="0" indent="0" algn="ctr">
              <a:lnSpc>
                <a:spcPct val="82559"/>
              </a:lnSpc>
              <a:spcAft>
                <a:spcPts val="0"/>
              </a:spcAft>
            </a:pPr>
            <a:r>
              <a:rPr lang="it-IT" sz="3950" b="1" spc="50">
                <a:solidFill>
                  <a:srgbClr val="000000"/>
                </a:solidFill>
                <a:latin typeface="Arial" pitchFamily="2" panose="2263545234"/>
              </a:rPr>
              <a:t>101,82 </a:t>
            </a:r>
          </a:p>
        </p:txBody>
      </p:sp>
    </p:spTree>
  </p:cSld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0"/>
          </a:schemeClr>
        </a:solidFill>
      </p:bgPr>
    </p:bg>
    <p:spTree>
      <p:nvGrpSpPr>
        <p:cNvPr id="129" name=""/>
        <p:cNvGrpSpPr/>
        <p:nvPr/>
      </p:nvGrpSpPr>
      <p:grpSpPr/>
      <p:sp>
        <p:nvSpPr>
          <p:cNvPr id="130" name=""/>
          <p:cNvSpPr/>
          <p:nvPr>
            <p:ph type="body" idx="10"/>
          </p:nvPr>
        </p:nvSpPr>
        <p:spPr>
          <a:xfrm>
            <a:off x="755650" y="1397000"/>
            <a:ext cx="9169400" cy="4796790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731520" marR="0" indent="0" algn="l">
              <a:lnSpc>
                <a:spcPct val="95999"/>
              </a:lnSpc>
              <a:spcAft>
                <a:spcPts val="0"/>
              </a:spcAft>
            </a:pPr>
            <a:r>
              <a:rPr lang="it-IT" sz="2650" b="1" spc="-80">
                <a:solidFill>
                  <a:srgbClr val="669900"/>
                </a:solidFill>
                <a:latin typeface="Arial" pitchFamily="2" panose="2263545234"/>
              </a:rPr>
              <a:t>Costo di capitale alla base delle stime DOE 2009 </a:t>
            </a:r>
          </a:p>
          <a:p>
            <a:pPr marL="822960" marR="0" indent="365760" algn="l">
              <a:lnSpc>
                <a:spcPct val="95999"/>
              </a:lnSpc>
              <a:spcBef>
                <a:spcPts val="7380"/>
              </a:spcBef>
              <a:spcAft>
                <a:spcPts val="0"/>
              </a:spcAft>
              <a:buFont typeface="Symbol"/>
              <a:buChar char="·"/>
            </a:pPr>
            <a:r>
              <a:rPr lang="it-IT" sz="2400" spc="40">
                <a:solidFill>
                  <a:srgbClr val="000000"/>
                </a:solidFill>
                <a:latin typeface="Arial" pitchFamily="2" panose="2263545234"/>
              </a:rPr>
              <a:t>Il riferimento per il costo di capitale del </a:t>
            </a:r>
            <a:r>
              <a:rPr lang="it-IT" sz="2400" b="1" spc="-10">
                <a:solidFill>
                  <a:srgbClr val="000000"/>
                </a:solidFill>
                <a:latin typeface="Arial" pitchFamily="2" panose="2263545234"/>
              </a:rPr>
              <a:t>nucleare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(esclusi i costi finanziari) è di </a:t>
            </a:r>
            <a:r>
              <a:rPr lang="it-IT" sz="2400" b="1" spc="-50">
                <a:solidFill>
                  <a:srgbClr val="000000"/>
                </a:solidFill>
                <a:latin typeface="Arial" pitchFamily="2" panose="2263545234"/>
              </a:rPr>
              <a:t>3.318 $/kW</a:t>
            </a: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 (era di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2.475 $/kW nel 2008) </a:t>
            </a:r>
          </a:p>
          <a:p>
            <a:pPr marL="822960" marR="0" indent="365760" algn="l">
              <a:lnSpc>
                <a:spcPct val="95999"/>
              </a:lnSpc>
              <a:spcBef>
                <a:spcPts val="720"/>
              </a:spcBef>
              <a:spcAft>
                <a:spcPts val="0"/>
              </a:spcAft>
              <a:buFont typeface="Symbol"/>
              <a:buChar char="·"/>
            </a:pPr>
            <a:r>
              <a:rPr lang="it-IT" sz="2400" spc="40">
                <a:solidFill>
                  <a:srgbClr val="000000"/>
                </a:solidFill>
                <a:latin typeface="Arial" pitchFamily="2" panose="2263545234"/>
              </a:rPr>
              <a:t>Il carbone di nuova generazione è valutato a 2.058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$/kW </a:t>
            </a:r>
          </a:p>
          <a:p>
            <a:pPr marL="822960" marR="0" indent="365760" algn="l">
              <a:lnSpc>
                <a:spcPct val="95999"/>
              </a:lnSpc>
              <a:spcBef>
                <a:spcPts val="720"/>
              </a:spcBef>
              <a:spcAft>
                <a:spcPts val="0"/>
              </a:spcAft>
              <a:buFont typeface="Symbol"/>
              <a:buChar char="·"/>
            </a:pPr>
            <a:r>
              <a:rPr lang="it-IT" sz="2400" spc="40">
                <a:solidFill>
                  <a:srgbClr val="000000"/>
                </a:solidFill>
                <a:latin typeface="Arial" pitchFamily="2" panose="2263545234"/>
              </a:rPr>
              <a:t>I nuovi cicli combinati a gas sono stimati a 948 $/kW </a:t>
            </a:r>
          </a:p>
          <a:p>
            <a:pPr marL="822960" marR="0" indent="365760" algn="l">
              <a:lnSpc>
                <a:spcPct val="95999"/>
              </a:lnSpc>
              <a:spcBef>
                <a:spcPts val="0"/>
              </a:spcBef>
              <a:spcAft>
                <a:spcPts val="5220"/>
              </a:spcAft>
              <a:buFont typeface="Symbol"/>
              <a:buChar char="·"/>
            </a:pPr>
            <a:r>
              <a:rPr lang="it-IT" sz="2400" spc="60">
                <a:solidFill>
                  <a:srgbClr val="000000"/>
                </a:solidFill>
                <a:latin typeface="Arial" pitchFamily="2" panose="2263545234"/>
              </a:rPr>
              <a:t>L’eolico on-shore è stimato a 1.923 $/kW </a:t>
            </a:r>
          </a:p>
        </p:txBody>
      </p:sp>
    </p:spTree>
  </p:cSld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0"/>
          </a:schemeClr>
        </a:solidFill>
      </p:bgPr>
    </p:bg>
    <p:spTree>
      <p:nvGrpSpPr>
        <p:cNvPr id="134" name=""/>
        <p:cNvGrpSpPr/>
        <p:nvPr/>
      </p:nvGrpSpPr>
      <p:grpSpPr/>
      <p:sp>
        <p:nvSpPr>
          <p:cNvPr id="135" name=""/>
          <p:cNvSpPr/>
          <p:nvPr>
            <p:ph type="body" idx="10"/>
          </p:nvPr>
        </p:nvSpPr>
        <p:spPr>
          <a:xfrm>
            <a:off x="755650" y="1371600"/>
            <a:ext cx="9169400" cy="4822190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731520" marR="0" indent="0" algn="l">
              <a:lnSpc>
                <a:spcPct val="82559"/>
              </a:lnSpc>
              <a:spcAft>
                <a:spcPts val="0"/>
              </a:spcAft>
            </a:pPr>
            <a:r>
              <a:rPr lang="it-IT" sz="3250" b="1" spc="-20">
                <a:solidFill>
                  <a:srgbClr val="669900"/>
                </a:solidFill>
                <a:latin typeface="Arial" pitchFamily="2" panose="2263545234"/>
              </a:rPr>
              <a:t>La struttura dei costi del kWh nucleare </a:t>
            </a:r>
          </a:p>
          <a:p>
            <a:pPr marL="822960" marR="0" indent="365760" algn="l">
              <a:lnSpc>
                <a:spcPct val="95999"/>
              </a:lnSpc>
              <a:spcBef>
                <a:spcPts val="1800"/>
              </a:spcBef>
              <a:spcAft>
                <a:spcPts val="0"/>
              </a:spcAft>
              <a:buFont typeface="Symbol"/>
              <a:buChar char="·"/>
            </a:pPr>
            <a:r>
              <a:rPr lang="it-IT" sz="2800" spc="40">
                <a:solidFill>
                  <a:srgbClr val="000000"/>
                </a:solidFill>
                <a:latin typeface="Arial" pitchFamily="2" panose="2263545234"/>
              </a:rPr>
              <a:t>Il costo della centrale pesa per oltre il 75 per </a:t>
            </a:r>
          </a:p>
          <a:p>
            <a:pPr marL="1143000" marR="0" indent="0" algn="l">
              <a:lnSpc>
                <a:spcPct val="84479"/>
              </a:lnSpc>
              <a:spcBef>
                <a:spcPts val="180"/>
              </a:spcBef>
              <a:spcAft>
                <a:spcPts val="0"/>
              </a:spcAft>
            </a:pPr>
            <a:r>
              <a:rPr lang="it-IT" sz="2800" spc="0">
                <a:solidFill>
                  <a:srgbClr val="000000"/>
                </a:solidFill>
                <a:latin typeface="Arial" pitchFamily="2" panose="2263545234"/>
              </a:rPr>
              <a:t>cento nella stima del DOE </a:t>
            </a:r>
          </a:p>
          <a:p>
            <a:pPr marL="822960" marR="0" indent="320040" algn="l">
              <a:lnSpc>
                <a:spcPct val="74879"/>
              </a:lnSpc>
              <a:spcBef>
                <a:spcPts val="1260"/>
              </a:spcBef>
              <a:spcAft>
                <a:spcPts val="0"/>
              </a:spcAft>
              <a:buFont typeface="Symbol"/>
              <a:buChar char="·"/>
            </a:pPr>
            <a:r>
              <a:rPr lang="it-IT" sz="2800" spc="50">
                <a:solidFill>
                  <a:srgbClr val="000000"/>
                </a:solidFill>
                <a:latin typeface="Arial" pitchFamily="2" panose="2263545234"/>
              </a:rPr>
              <a:t>Anche con un incremento del costo del </a:t>
            </a:r>
          </a:p>
          <a:p>
            <a:pPr marL="0" marR="0" indent="0" algn="ctr">
              <a:lnSpc>
                <a:spcPct val="82559"/>
              </a:lnSpc>
              <a:spcBef>
                <a:spcPts val="720"/>
              </a:spcBef>
              <a:spcAft>
                <a:spcPts val="0"/>
              </a:spcAft>
            </a:pPr>
            <a:r>
              <a:rPr lang="it-IT" sz="2800" spc="0">
                <a:solidFill>
                  <a:srgbClr val="000000"/>
                </a:solidFill>
                <a:latin typeface="Arial" pitchFamily="2" panose="2263545234"/>
              </a:rPr>
              <a:t>combustibile di 3 volte il costo della centrale </a:t>
            </a:r>
          </a:p>
          <a:p>
            <a:pPr marL="1143000" marR="0" indent="0" algn="l">
              <a:lnSpc>
                <a:spcPct val="95999"/>
              </a:lnSpc>
              <a:spcBef>
                <a:spcPts val="180"/>
              </a:spcBef>
              <a:spcAft>
                <a:spcPts val="0"/>
              </a:spcAft>
            </a:pPr>
            <a:r>
              <a:rPr lang="it-IT" sz="2800" spc="0">
                <a:solidFill>
                  <a:srgbClr val="000000"/>
                </a:solidFill>
                <a:latin typeface="Arial" pitchFamily="2" panose="2263545234"/>
              </a:rPr>
              <a:t>peserebbe circa il 60 per cento </a:t>
            </a:r>
          </a:p>
          <a:p>
            <a:pPr marL="822960" marR="0" indent="365760" algn="l">
              <a:lnSpc>
                <a:spcPct val="79679"/>
              </a:lnSpc>
              <a:spcBef>
                <a:spcPts val="4860"/>
              </a:spcBef>
              <a:spcAft>
                <a:spcPts val="0"/>
              </a:spcAft>
              <a:buFont typeface="Symbol"/>
              <a:buChar char="·"/>
            </a:pPr>
            <a:r>
              <a:rPr lang="it-IT" sz="2600" b="1" spc="0">
                <a:solidFill>
                  <a:srgbClr val="669900"/>
                </a:solidFill>
                <a:latin typeface="Arial" pitchFamily="2" panose="2263545234"/>
              </a:rPr>
              <a:t>MA QUANTO COSTA UNA NUOVA </a:t>
            </a:r>
          </a:p>
          <a:p>
            <a:pPr marL="1143000" marR="0" indent="0" algn="l">
              <a:lnSpc>
                <a:spcPct val="84479"/>
              </a:lnSpc>
              <a:spcBef>
                <a:spcPts val="720"/>
              </a:spcBef>
              <a:spcAft>
                <a:spcPts val="4140"/>
              </a:spcAft>
            </a:pPr>
            <a:r>
              <a:rPr lang="it-IT" sz="2600" b="1" spc="0">
                <a:solidFill>
                  <a:srgbClr val="669900"/>
                </a:solidFill>
                <a:latin typeface="Arial" pitchFamily="2" panose="2263545234"/>
              </a:rPr>
              <a:t>CENTRALE NUCLEARE? </a:t>
            </a:r>
          </a:p>
        </p:txBody>
      </p:sp>
    </p:spTree>
  </p:cSld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0"/>
          </a:schemeClr>
        </a:solidFill>
      </p:bgPr>
    </p:bg>
    <p:spTree>
      <p:nvGrpSpPr>
        <p:cNvPr id="139" name=""/>
        <p:cNvGrpSpPr/>
        <p:nvPr/>
      </p:nvGrpSpPr>
      <p:grpSpPr/>
      <p:sp>
        <p:nvSpPr>
          <p:cNvPr id="140" name=""/>
          <p:cNvSpPr/>
          <p:nvPr>
            <p:ph type="body" idx="10"/>
          </p:nvPr>
        </p:nvSpPr>
        <p:spPr>
          <a:xfrm>
            <a:off x="755650" y="1346200"/>
            <a:ext cx="9169400" cy="4847590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731520" marR="0" indent="0" algn="l">
              <a:lnSpc>
                <a:spcPct val="95999"/>
              </a:lnSpc>
              <a:spcAft>
                <a:spcPts val="0"/>
              </a:spcAft>
            </a:pPr>
            <a:r>
              <a:rPr lang="it-IT" sz="3650" b="1" spc="-50">
                <a:solidFill>
                  <a:srgbClr val="669900"/>
                </a:solidFill>
                <a:latin typeface="Arial" pitchFamily="2" panose="2263545234"/>
              </a:rPr>
              <a:t>Negli USA </a:t>
            </a:r>
          </a:p>
          <a:p>
            <a:pPr marL="822960" marR="0" indent="365760" algn="l">
              <a:lnSpc>
                <a:spcPct val="76799"/>
              </a:lnSpc>
              <a:spcBef>
                <a:spcPts val="1080"/>
              </a:spcBef>
              <a:spcAft>
                <a:spcPts val="0"/>
              </a:spcAft>
              <a:buFont typeface="Symbol"/>
              <a:buChar char="·"/>
            </a:pPr>
            <a:r>
              <a:rPr lang="it-IT" sz="2800" spc="50">
                <a:solidFill>
                  <a:srgbClr val="000000"/>
                </a:solidFill>
                <a:latin typeface="Arial" pitchFamily="2" panose="2263545234"/>
              </a:rPr>
              <a:t>Una analisi del DOE su 75 reattori americani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800" spc="0">
                <a:solidFill>
                  <a:srgbClr val="000000"/>
                </a:solidFill>
                <a:latin typeface="Arial" pitchFamily="2" panose="2263545234"/>
              </a:rPr>
              <a:t>ha dimostrato nel 1986 la spesa effettiva è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800" spc="0">
                <a:solidFill>
                  <a:srgbClr val="000000"/>
                </a:solidFill>
                <a:latin typeface="Arial" pitchFamily="2" panose="2263545234"/>
              </a:rPr>
              <a:t>stata </a:t>
            </a:r>
            <a:r>
              <a:rPr lang="it-IT" sz="2800" b="1" spc="0">
                <a:solidFill>
                  <a:srgbClr val="000000"/>
                </a:solidFill>
                <a:latin typeface="Arial" pitchFamily="2" panose="2263545234"/>
              </a:rPr>
              <a:t>il triplo del previsto</a:t>
            </a:r>
            <a:r>
              <a:rPr lang="it-IT" sz="2800" spc="0">
                <a:solidFill>
                  <a:srgbClr val="000000"/>
                </a:solidFill>
                <a:latin typeface="Arial" pitchFamily="2" panose="2263545234"/>
              </a:rPr>
              <a:t>. Lo stesso è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800" spc="0">
                <a:solidFill>
                  <a:srgbClr val="000000"/>
                </a:solidFill>
                <a:latin typeface="Arial" pitchFamily="2" panose="2263545234"/>
              </a:rPr>
              <a:t>avvenuto negli ultimi 10 anni in India. </a:t>
            </a:r>
          </a:p>
          <a:p>
            <a:pPr marL="822960" marR="0" indent="36576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  <a:buFont typeface="Symbol"/>
              <a:buChar char="·"/>
            </a:pPr>
            <a:r>
              <a:rPr lang="it-IT" sz="2800" spc="60">
                <a:solidFill>
                  <a:srgbClr val="000000"/>
                </a:solidFill>
                <a:latin typeface="Arial" pitchFamily="2" panose="2263545234"/>
              </a:rPr>
              <a:t>Per l’agenzia Moody’s (maggio 2008)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800" spc="0">
                <a:solidFill>
                  <a:srgbClr val="000000"/>
                </a:solidFill>
                <a:latin typeface="Arial" pitchFamily="2" panose="2263545234"/>
              </a:rPr>
              <a:t>servono </a:t>
            </a:r>
            <a:r>
              <a:rPr lang="it-IT" sz="2800" b="1" spc="0">
                <a:solidFill>
                  <a:srgbClr val="000000"/>
                </a:solidFill>
                <a:latin typeface="Arial" pitchFamily="2" panose="2263545234"/>
              </a:rPr>
              <a:t>7,5 miliardi di dollari</a:t>
            </a:r>
            <a:r>
              <a:rPr lang="it-IT" sz="2800" spc="0">
                <a:solidFill>
                  <a:srgbClr val="000000"/>
                </a:solidFill>
                <a:latin typeface="Arial" pitchFamily="2" panose="2263545234"/>
              </a:rPr>
              <a:t> per 1000 MW </a:t>
            </a:r>
          </a:p>
          <a:p>
            <a:pPr marL="1143000" marR="0" indent="0" algn="l">
              <a:lnSpc>
                <a:spcPct val="7775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800" spc="20">
                <a:solidFill>
                  <a:srgbClr val="000000"/>
                </a:solidFill>
                <a:latin typeface="Arial" pitchFamily="2" panose="2263545234"/>
              </a:rPr>
              <a:t>e</a:t>
            </a:r>
            <a:r>
              <a:rPr lang="it-IT" sz="2850" b="1" spc="-30">
                <a:solidFill>
                  <a:srgbClr val="669900"/>
                </a:solidFill>
                <a:latin typeface="Arial" pitchFamily="2" panose="2263545234"/>
              </a:rPr>
              <a:t> non i 3 delle valutazioni ufficiali </a:t>
            </a:r>
          </a:p>
          <a:p>
            <a:pPr marL="822960" marR="0" indent="365760" algn="l">
              <a:lnSpc>
                <a:spcPct val="86399"/>
              </a:lnSpc>
              <a:spcBef>
                <a:spcPts val="900"/>
              </a:spcBef>
              <a:spcAft>
                <a:spcPts val="0"/>
              </a:spcAft>
              <a:buFont typeface="Symbol"/>
              <a:buChar char="·"/>
            </a:pPr>
            <a:r>
              <a:rPr lang="it-IT" sz="2800" spc="50">
                <a:solidFill>
                  <a:srgbClr val="000000"/>
                </a:solidFill>
                <a:latin typeface="Arial" pitchFamily="2" panose="2263545234"/>
              </a:rPr>
              <a:t>La Florida Light and Power ha presentato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800" spc="0">
                <a:solidFill>
                  <a:srgbClr val="000000"/>
                </a:solidFill>
                <a:latin typeface="Arial" pitchFamily="2" panose="2263545234"/>
              </a:rPr>
              <a:t>una proposta con una stima di oltre </a:t>
            </a:r>
            <a:r>
              <a:rPr lang="it-IT" sz="2800" b="1" spc="0">
                <a:solidFill>
                  <a:srgbClr val="000000"/>
                </a:solidFill>
                <a:latin typeface="Arial" pitchFamily="2" panose="2263545234"/>
              </a:rPr>
              <a:t>8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540"/>
              </a:spcAft>
            </a:pPr>
            <a:r>
              <a:rPr lang="it-IT" sz="2800" b="1" spc="0">
                <a:solidFill>
                  <a:srgbClr val="000000"/>
                </a:solidFill>
                <a:latin typeface="Arial" pitchFamily="2" panose="2263545234"/>
              </a:rPr>
              <a:t>miliardi di dollari</a:t>
            </a:r>
            <a:r>
              <a:rPr lang="it-IT" sz="2800" spc="0">
                <a:solidFill>
                  <a:srgbClr val="000000"/>
                </a:solidFill>
                <a:latin typeface="Arial" pitchFamily="2" panose="2263545234"/>
              </a:rPr>
              <a:t> per 1000 MW </a:t>
            </a:r>
          </a:p>
        </p:txBody>
      </p:sp>
    </p:spTree>
  </p:cSld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0"/>
          </a:schemeClr>
        </a:solidFill>
      </p:bgPr>
    </p:bg>
    <p:spTree>
      <p:nvGrpSpPr>
        <p:cNvPr id="144" name=""/>
        <p:cNvGrpSpPr/>
        <p:nvPr/>
      </p:nvGrpSpPr>
      <p:grpSpPr/>
      <p:sp>
        <p:nvSpPr>
          <p:cNvPr id="145" name=""/>
          <p:cNvSpPr/>
          <p:nvPr>
            <p:ph type="body" idx="10"/>
          </p:nvPr>
        </p:nvSpPr>
        <p:spPr>
          <a:xfrm>
            <a:off x="755650" y="1346200"/>
            <a:ext cx="9169400" cy="4847590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731520" marR="0" indent="0" algn="l">
              <a:lnSpc>
                <a:spcPct val="95999"/>
              </a:lnSpc>
              <a:spcAft>
                <a:spcPts val="0"/>
              </a:spcAft>
            </a:pPr>
            <a:r>
              <a:rPr lang="it-IT" sz="3700" b="1" spc="0">
                <a:solidFill>
                  <a:srgbClr val="669900"/>
                </a:solidFill>
                <a:latin typeface="Arial" pitchFamily="2" panose="2263545234"/>
              </a:rPr>
              <a:t>In Canada: gara per 2 reattori </a:t>
            </a:r>
          </a:p>
          <a:p>
            <a:pPr marL="822960" marR="0" indent="365760" algn="l">
              <a:lnSpc>
                <a:spcPct val="86399"/>
              </a:lnSpc>
              <a:spcBef>
                <a:spcPts val="1080"/>
              </a:spcBef>
              <a:spcAft>
                <a:spcPts val="0"/>
              </a:spcAft>
              <a:buFont typeface="Symbol"/>
              <a:buChar char="·"/>
            </a:pPr>
            <a:r>
              <a:rPr lang="it-IT" sz="2800" spc="50">
                <a:solidFill>
                  <a:srgbClr val="000000"/>
                </a:solidFill>
                <a:latin typeface="Arial" pitchFamily="2" panose="2263545234"/>
              </a:rPr>
              <a:t>Una gara d’appalto per la sostituzione di 2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800" spc="0">
                <a:solidFill>
                  <a:srgbClr val="000000"/>
                </a:solidFill>
                <a:latin typeface="Arial" pitchFamily="2" panose="2263545234"/>
              </a:rPr>
              <a:t>reattori a Darlington in Ontario è stata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800" spc="0">
                <a:solidFill>
                  <a:srgbClr val="000000"/>
                </a:solidFill>
                <a:latin typeface="Arial" pitchFamily="2" panose="2263545234"/>
              </a:rPr>
              <a:t>bloccata per eccesso di costo </a:t>
            </a:r>
          </a:p>
          <a:p>
            <a:pPr marL="822960" marR="0" indent="320040" algn="l">
              <a:lnSpc>
                <a:spcPct val="84479"/>
              </a:lnSpc>
              <a:spcBef>
                <a:spcPts val="0"/>
              </a:spcBef>
              <a:spcAft>
                <a:spcPts val="0"/>
              </a:spcAft>
              <a:buFont typeface="Symbol"/>
              <a:buChar char="·"/>
            </a:pPr>
            <a:r>
              <a:rPr lang="it-IT" sz="2400" spc="50">
                <a:solidFill>
                  <a:srgbClr val="000000"/>
                </a:solidFill>
                <a:latin typeface="Arial" pitchFamily="2" panose="2263545234"/>
              </a:rPr>
              <a:t>AREVA</a:t>
            </a:r>
            <a:r>
              <a:rPr lang="it-IT" sz="2800" spc="50">
                <a:solidFill>
                  <a:srgbClr val="000000"/>
                </a:solidFill>
                <a:latin typeface="Arial" pitchFamily="2" panose="2263545234"/>
              </a:rPr>
              <a:t> ha presentato un’offerta per </a:t>
            </a:r>
            <a:r>
              <a:rPr lang="it-IT" sz="2850" b="1" spc="50">
                <a:solidFill>
                  <a:srgbClr val="000000"/>
                </a:solidFill>
                <a:latin typeface="Arial" pitchFamily="2" panose="2263545234"/>
              </a:rPr>
              <a:t>23,6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850" b="1" spc="-10">
                <a:solidFill>
                  <a:srgbClr val="000000"/>
                </a:solidFill>
                <a:latin typeface="Arial" pitchFamily="2" panose="2263545234"/>
              </a:rPr>
              <a:t>miliardi di dollari</a:t>
            </a:r>
            <a:r>
              <a:rPr lang="it-IT" sz="2800" spc="-10">
                <a:solidFill>
                  <a:srgbClr val="000000"/>
                </a:solidFill>
                <a:latin typeface="Arial" pitchFamily="2" panose="2263545234"/>
              </a:rPr>
              <a:t> per 2 </a:t>
            </a:r>
            <a:r>
              <a:rPr lang="it-IT" sz="2400" spc="-10">
                <a:solidFill>
                  <a:srgbClr val="000000"/>
                </a:solidFill>
                <a:latin typeface="Arial" pitchFamily="2" panose="2263545234"/>
              </a:rPr>
              <a:t>EPR</a:t>
            </a:r>
            <a:r>
              <a:rPr lang="it-IT" sz="2800" spc="-10">
                <a:solidFill>
                  <a:srgbClr val="000000"/>
                </a:solidFill>
                <a:latin typeface="Arial" pitchFamily="2" panose="2263545234"/>
              </a:rPr>
              <a:t>, ma </a:t>
            </a:r>
            <a:r>
              <a:rPr lang="it-IT" sz="2850" b="1" spc="-10">
                <a:solidFill>
                  <a:srgbClr val="000000"/>
                </a:solidFill>
                <a:latin typeface="Arial" pitchFamily="2" panose="2263545234"/>
              </a:rPr>
              <a:t>senza </a:t>
            </a:r>
          </a:p>
          <a:p>
            <a:pPr marL="1143000" marR="0" indent="0" algn="l">
              <a:lnSpc>
                <a:spcPct val="767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850" b="1" spc="-10">
                <a:solidFill>
                  <a:srgbClr val="000000"/>
                </a:solidFill>
                <a:latin typeface="Arial" pitchFamily="2" panose="2263545234"/>
              </a:rPr>
              <a:t>accettare la clausola</a:t>
            </a:r>
            <a:r>
              <a:rPr lang="it-IT" sz="2800" spc="-10">
                <a:solidFill>
                  <a:srgbClr val="000000"/>
                </a:solidFill>
                <a:latin typeface="Arial" pitchFamily="2" panose="2263545234"/>
              </a:rPr>
              <a:t> di assumersi tutti i </a:t>
            </a:r>
          </a:p>
          <a:p>
            <a:pPr marL="1143000" marR="0" indent="0" algn="l">
              <a:lnSpc>
                <a:spcPct val="8255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800" spc="0">
                <a:solidFill>
                  <a:srgbClr val="000000"/>
                </a:solidFill>
                <a:latin typeface="Arial" pitchFamily="2" panose="2263545234"/>
              </a:rPr>
              <a:t>rischi di eventuali ritardi </a:t>
            </a:r>
          </a:p>
          <a:p>
            <a:pPr marL="822960" marR="0" indent="365760" algn="l">
              <a:lnSpc>
                <a:spcPct val="86399"/>
              </a:lnSpc>
              <a:spcBef>
                <a:spcPts val="900"/>
              </a:spcBef>
              <a:spcAft>
                <a:spcPts val="0"/>
              </a:spcAft>
              <a:buFont typeface="Symbol"/>
              <a:buChar char="·"/>
            </a:pPr>
            <a:r>
              <a:rPr lang="it-IT" sz="2800" spc="50">
                <a:solidFill>
                  <a:srgbClr val="000000"/>
                </a:solidFill>
                <a:latin typeface="Arial" pitchFamily="2" panose="2263545234"/>
              </a:rPr>
              <a:t>La canadese </a:t>
            </a:r>
            <a:r>
              <a:rPr lang="it-IT" sz="2400" spc="50">
                <a:solidFill>
                  <a:srgbClr val="000000"/>
                </a:solidFill>
                <a:latin typeface="Arial" pitchFamily="2" panose="2263545234"/>
              </a:rPr>
              <a:t>AECL</a:t>
            </a:r>
            <a:r>
              <a:rPr lang="it-IT" sz="2800" spc="50">
                <a:solidFill>
                  <a:srgbClr val="000000"/>
                </a:solidFill>
                <a:latin typeface="Arial" pitchFamily="2" panose="2263545234"/>
              </a:rPr>
              <a:t> ha presentato un offerta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800" spc="-10">
                <a:solidFill>
                  <a:srgbClr val="000000"/>
                </a:solidFill>
                <a:latin typeface="Arial" pitchFamily="2" panose="2263545234"/>
              </a:rPr>
              <a:t>per 2 </a:t>
            </a:r>
            <a:r>
              <a:rPr lang="it-IT" sz="2400" spc="-10">
                <a:solidFill>
                  <a:srgbClr val="000000"/>
                </a:solidFill>
                <a:latin typeface="Arial" pitchFamily="2" panose="2263545234"/>
              </a:rPr>
              <a:t>CANDU</a:t>
            </a:r>
            <a:r>
              <a:rPr lang="it-IT" sz="2800" spc="-10">
                <a:solidFill>
                  <a:srgbClr val="000000"/>
                </a:solidFill>
                <a:latin typeface="Arial" pitchFamily="2" panose="2263545234"/>
              </a:rPr>
              <a:t> per </a:t>
            </a:r>
            <a:r>
              <a:rPr lang="it-IT" sz="2850" b="1" spc="-10">
                <a:solidFill>
                  <a:srgbClr val="000000"/>
                </a:solidFill>
                <a:latin typeface="Arial" pitchFamily="2" panose="2263545234"/>
              </a:rPr>
              <a:t>26 miliardi di dollari</a:t>
            </a:r>
            <a:r>
              <a:rPr lang="it-IT" sz="2800" spc="-10">
                <a:solidFill>
                  <a:srgbClr val="000000"/>
                </a:solidFill>
                <a:latin typeface="Arial" pitchFamily="2" panose="2263545234"/>
              </a:rPr>
              <a:t>, ma </a:t>
            </a:r>
          </a:p>
          <a:p>
            <a:pPr marL="1143000" marR="0" indent="0" algn="l">
              <a:lnSpc>
                <a:spcPct val="78719"/>
              </a:lnSpc>
              <a:spcBef>
                <a:spcPts val="0"/>
              </a:spcBef>
              <a:spcAft>
                <a:spcPts val="1080"/>
              </a:spcAft>
            </a:pPr>
            <a:r>
              <a:rPr lang="it-IT" sz="2800" spc="0">
                <a:solidFill>
                  <a:srgbClr val="000000"/>
                </a:solidFill>
                <a:latin typeface="Arial" pitchFamily="2" panose="2263545234"/>
              </a:rPr>
              <a:t>accettando la clausola </a:t>
            </a:r>
          </a:p>
        </p:txBody>
      </p:sp>
    </p:spTree>
  </p:cSld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0"/>
          </a:schemeClr>
        </a:solidFill>
      </p:bgPr>
    </p:bg>
    <p:spTree>
      <p:nvGrpSpPr>
        <p:cNvPr id="149" name=""/>
        <p:cNvGrpSpPr/>
        <p:nvPr/>
      </p:nvGrpSpPr>
      <p:grpSpPr/>
      <p:sp>
        <p:nvSpPr>
          <p:cNvPr id="150" name=""/>
          <p:cNvSpPr/>
          <p:nvPr>
            <p:ph type="body" idx="10"/>
          </p:nvPr>
        </p:nvSpPr>
        <p:spPr>
          <a:xfrm>
            <a:off x="755650" y="1346200"/>
            <a:ext cx="9169400" cy="4847590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731520" marR="0" indent="0" algn="l">
              <a:lnSpc>
                <a:spcPct val="95999"/>
              </a:lnSpc>
              <a:spcAft>
                <a:spcPts val="0"/>
              </a:spcAft>
            </a:pPr>
            <a:r>
              <a:rPr lang="it-IT" sz="3700" b="1" spc="0">
                <a:solidFill>
                  <a:srgbClr val="669900"/>
                </a:solidFill>
                <a:latin typeface="Arial" pitchFamily="2" panose="2263545234"/>
              </a:rPr>
              <a:t>Canada: costi per kW </a:t>
            </a:r>
          </a:p>
          <a:p>
            <a:pPr marL="777240" marR="0" indent="0" algn="l">
              <a:lnSpc>
                <a:spcPct val="95999"/>
              </a:lnSpc>
              <a:spcBef>
                <a:spcPts val="1260"/>
              </a:spcBef>
              <a:spcAft>
                <a:spcPts val="0"/>
              </a:spcAft>
            </a:pPr>
            <a:r>
              <a:rPr lang="it-IT" sz="2800" spc="0">
                <a:solidFill>
                  <a:srgbClr val="000000"/>
                </a:solidFill>
                <a:latin typeface="Arial" pitchFamily="2" panose="2263545234"/>
              </a:rPr>
              <a:t>Tenendo conto delle diverse potenze in gioco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800" spc="0">
                <a:solidFill>
                  <a:srgbClr val="000000"/>
                </a:solidFill>
                <a:latin typeface="Arial" pitchFamily="2" panose="2263545234"/>
              </a:rPr>
              <a:t>tra un </a:t>
            </a: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CANDU</a:t>
            </a:r>
            <a:r>
              <a:rPr lang="it-IT" sz="2800" spc="0">
                <a:solidFill>
                  <a:srgbClr val="000000"/>
                </a:solidFill>
                <a:latin typeface="Arial" pitchFamily="2" panose="2263545234"/>
              </a:rPr>
              <a:t> (1200 MW) e un </a:t>
            </a: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EPR</a:t>
            </a:r>
            <a:r>
              <a:rPr lang="it-IT" sz="2800" spc="0">
                <a:solidFill>
                  <a:srgbClr val="000000"/>
                </a:solidFill>
                <a:latin typeface="Arial" pitchFamily="2" panose="2263545234"/>
              </a:rPr>
              <a:t> (1650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800" spc="0">
                <a:solidFill>
                  <a:srgbClr val="000000"/>
                </a:solidFill>
                <a:latin typeface="Arial" pitchFamily="2" panose="2263545234"/>
              </a:rPr>
              <a:t>MW) le offerte si traducono in: </a:t>
            </a:r>
          </a:p>
          <a:p>
            <a:pPr marL="1325880" marR="0" indent="0" algn="l">
              <a:lnSpc>
                <a:spcPct val="95999"/>
              </a:lnSpc>
              <a:spcBef>
                <a:spcPts val="720"/>
              </a:spcBef>
              <a:spcAft>
                <a:spcPts val="0"/>
              </a:spcAft>
            </a:pPr>
            <a:r>
              <a:rPr lang="it-IT" sz="2400" spc="-50">
                <a:solidFill>
                  <a:srgbClr val="000000"/>
                </a:solidFill>
                <a:latin typeface="Arial" pitchFamily="2" panose="2263545234"/>
              </a:rPr>
              <a:t>– 10.800 $/kW per il CANDU </a:t>
            </a:r>
          </a:p>
          <a:p>
            <a:pPr marL="1325880" marR="0" indent="0" algn="l">
              <a:lnSpc>
                <a:spcPct val="95999"/>
              </a:lnSpc>
              <a:spcBef>
                <a:spcPts val="720"/>
              </a:spcBef>
              <a:spcAft>
                <a:spcPts val="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– 7.375 $/kW per l’EPR </a:t>
            </a:r>
          </a:p>
          <a:p>
            <a:pPr marL="822960" marR="0" indent="0" algn="l">
              <a:lnSpc>
                <a:spcPct val="95999"/>
              </a:lnSpc>
              <a:spcBef>
                <a:spcPts val="900"/>
              </a:spcBef>
              <a:spcAft>
                <a:spcPts val="0"/>
              </a:spcAft>
            </a:pPr>
            <a:r>
              <a:rPr lang="it-IT" sz="2800" spc="0">
                <a:solidFill>
                  <a:srgbClr val="000000"/>
                </a:solidFill>
                <a:latin typeface="Arial" pitchFamily="2" panose="2263545234"/>
              </a:rPr>
              <a:t>• La differenza del</a:t>
            </a:r>
            <a:r>
              <a:rPr lang="it-IT" sz="2800" b="1" spc="0">
                <a:solidFill>
                  <a:srgbClr val="669900"/>
                </a:solidFill>
                <a:latin typeface="Arial" pitchFamily="2" panose="2263545234"/>
              </a:rPr>
              <a:t> 46% in più</a:t>
            </a:r>
            <a:r>
              <a:rPr lang="it-IT" sz="2800" spc="0">
                <a:solidFill>
                  <a:srgbClr val="000000"/>
                </a:solidFill>
                <a:latin typeface="Arial" pitchFamily="2" panose="2263545234"/>
              </a:rPr>
              <a:t> per l’offerta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800" spc="0">
                <a:solidFill>
                  <a:srgbClr val="000000"/>
                </a:solidFill>
                <a:latin typeface="Arial" pitchFamily="2" panose="2263545234"/>
              </a:rPr>
              <a:t>canadese include una parte dei rischi </a:t>
            </a:r>
          </a:p>
          <a:p>
            <a:pPr marL="0" marR="0" indent="0" algn="ctr">
              <a:lnSpc>
                <a:spcPct val="95999"/>
              </a:lnSpc>
              <a:spcBef>
                <a:spcPts val="180"/>
              </a:spcBef>
              <a:spcAft>
                <a:spcPts val="0"/>
              </a:spcAft>
            </a:pPr>
            <a:r>
              <a:rPr lang="it-IT" sz="2800" spc="0">
                <a:solidFill>
                  <a:srgbClr val="000000"/>
                </a:solidFill>
                <a:latin typeface="Arial" pitchFamily="2" panose="2263545234"/>
              </a:rPr>
              <a:t>associati nell’accettare la clausola di coprire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1800"/>
              </a:spcAft>
            </a:pPr>
            <a:r>
              <a:rPr lang="it-IT" sz="2800" spc="0">
                <a:solidFill>
                  <a:srgbClr val="000000"/>
                </a:solidFill>
                <a:latin typeface="Arial" pitchFamily="2" panose="2263545234"/>
              </a:rPr>
              <a:t>ogni perdita risultante da eventuali ritardi </a:t>
            </a:r>
          </a:p>
        </p:txBody>
      </p:sp>
    </p:spTree>
  </p:cSld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0"/>
          </a:schemeClr>
        </a:solidFill>
      </p:bgPr>
    </p:bg>
    <p:spTree>
      <p:nvGrpSpPr>
        <p:cNvPr id="154" name=""/>
        <p:cNvGrpSpPr/>
        <p:nvPr/>
      </p:nvGrpSpPr>
      <p:grpSpPr/>
      <p:sp>
        <p:nvSpPr>
          <p:cNvPr id="157" name=""/>
          <p:cNvSpPr/>
          <p:nvPr>
            <p:ph type="body" idx="10"/>
          </p:nvPr>
        </p:nvSpPr>
        <p:spPr>
          <a:xfrm>
            <a:off x="1410970" y="1329055"/>
            <a:ext cx="7419340" cy="3806825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0" marR="0" indent="0" algn="l">
              <a:lnSpc>
                <a:spcPct val="95999"/>
              </a:lnSpc>
              <a:spcAft>
                <a:spcPts val="0"/>
              </a:spcAft>
            </a:pPr>
            <a:r>
              <a:rPr lang="it-IT" sz="3700" b="1" spc="-110">
                <a:solidFill>
                  <a:srgbClr val="669900"/>
                </a:solidFill>
                <a:latin typeface="Arial" pitchFamily="2" panose="2263545234"/>
              </a:rPr>
              <a:t>In Europa </a:t>
            </a:r>
          </a:p>
          <a:p>
            <a:pPr marL="182880" marR="0" indent="320040" algn="l">
              <a:lnSpc>
                <a:spcPct val="95999"/>
              </a:lnSpc>
              <a:spcBef>
                <a:spcPts val="1440"/>
              </a:spcBef>
              <a:spcAft>
                <a:spcPts val="0"/>
              </a:spcAft>
              <a:buFont typeface="Symbol"/>
              <a:buChar char="·"/>
            </a:pPr>
            <a:r>
              <a:rPr lang="it-IT" sz="2400" b="1" spc="-55">
                <a:solidFill>
                  <a:srgbClr val="000000"/>
                </a:solidFill>
                <a:latin typeface="Arial" pitchFamily="2" panose="2263545234"/>
              </a:rPr>
              <a:t>3-3,5 miliardi di euro</a:t>
            </a:r>
            <a:r>
              <a:rPr lang="it-IT" sz="2400" spc="-55">
                <a:solidFill>
                  <a:srgbClr val="000000"/>
                </a:solidFill>
                <a:latin typeface="Arial" pitchFamily="2" panose="2263545234"/>
              </a:rPr>
              <a:t> per un EPR secondo ENEL </a:t>
            </a:r>
          </a:p>
          <a:p>
            <a:pPr marL="50292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-105">
                <a:solidFill>
                  <a:srgbClr val="000000"/>
                </a:solidFill>
                <a:latin typeface="Arial" pitchFamily="2" panose="2263545234"/>
              </a:rPr>
              <a:t>(giugno 2008) </a:t>
            </a:r>
          </a:p>
          <a:p>
            <a:pPr marL="182880" marR="0" indent="320040" algn="l">
              <a:lnSpc>
                <a:spcPct val="95999"/>
              </a:lnSpc>
              <a:spcBef>
                <a:spcPts val="720"/>
              </a:spcBef>
              <a:spcAft>
                <a:spcPts val="0"/>
              </a:spcAft>
              <a:buFont typeface="Symbol"/>
              <a:buChar char="·"/>
            </a:pPr>
            <a:r>
              <a:rPr lang="it-IT" sz="2400" b="1" spc="-70">
                <a:solidFill>
                  <a:srgbClr val="000000"/>
                </a:solidFill>
                <a:latin typeface="Arial" pitchFamily="2" panose="2263545234"/>
              </a:rPr>
              <a:t>4 </a:t>
            </a:r>
            <a:r>
              <a:rPr lang="it-IT" sz="2400" spc="-70">
                <a:solidFill>
                  <a:srgbClr val="000000"/>
                </a:solidFill>
                <a:latin typeface="Arial" pitchFamily="2" panose="2263545234"/>
              </a:rPr>
              <a:t>miliardi di euro secondo ENEL (ottobre 2008); 4,5 </a:t>
            </a:r>
          </a:p>
          <a:p>
            <a:pPr marL="4572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-80">
                <a:solidFill>
                  <a:srgbClr val="000000"/>
                </a:solidFill>
                <a:latin typeface="Arial" pitchFamily="2" panose="2263545234"/>
              </a:rPr>
              <a:t>secondo EDF nella primavera del 2009 </a:t>
            </a:r>
          </a:p>
          <a:p>
            <a:pPr marL="182880" marR="0" indent="320040" algn="l">
              <a:lnSpc>
                <a:spcPct val="76799"/>
              </a:lnSpc>
              <a:spcBef>
                <a:spcPts val="720"/>
              </a:spcBef>
              <a:spcAft>
                <a:spcPts val="0"/>
              </a:spcAft>
              <a:buFont typeface="Symbol"/>
              <a:buChar char="·"/>
            </a:pPr>
            <a:r>
              <a:rPr lang="it-IT" sz="2400" spc="-80">
                <a:solidFill>
                  <a:srgbClr val="000000"/>
                </a:solidFill>
                <a:latin typeface="Arial" pitchFamily="2" panose="2263545234"/>
              </a:rPr>
              <a:t>L’EPR in costruzione a Olkiluoto aveva una </a:t>
            </a:r>
          </a:p>
          <a:p>
            <a:pPr marL="0" marR="68580" indent="0" algn="r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-65">
                <a:solidFill>
                  <a:srgbClr val="000000"/>
                </a:solidFill>
                <a:latin typeface="Arial" pitchFamily="2" panose="2263545234"/>
              </a:rPr>
              <a:t>previsione di 3,2 miliardi di euro. Ad oggi la stima è </a:t>
            </a:r>
          </a:p>
          <a:p>
            <a:pPr marL="4572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-35">
                <a:solidFill>
                  <a:srgbClr val="000000"/>
                </a:solidFill>
                <a:latin typeface="Arial" pitchFamily="2" panose="2263545234"/>
              </a:rPr>
              <a:t>di </a:t>
            </a:r>
            <a:r>
              <a:rPr lang="it-IT" sz="2400" b="1" spc="-35">
                <a:solidFill>
                  <a:srgbClr val="000000"/>
                </a:solidFill>
                <a:latin typeface="Arial" pitchFamily="2" panose="2263545234"/>
              </a:rPr>
              <a:t>2,3 miliardi in più (5,5)</a:t>
            </a:r>
            <a:r>
              <a:rPr lang="it-IT" sz="2400" spc="-35">
                <a:solidFill>
                  <a:srgbClr val="000000"/>
                </a:solidFill>
                <a:latin typeface="Arial" pitchFamily="2" panose="2263545234"/>
              </a:rPr>
              <a:t>. </a:t>
            </a:r>
          </a:p>
          <a:p>
            <a:pPr marL="182880" marR="0" indent="320040" algn="l">
              <a:lnSpc>
                <a:spcPct val="95999"/>
              </a:lnSpc>
              <a:spcBef>
                <a:spcPts val="540"/>
              </a:spcBef>
              <a:spcAft>
                <a:spcPts val="0"/>
              </a:spcAft>
              <a:buFont typeface="Symbol"/>
              <a:buChar char="·"/>
            </a:pPr>
            <a:r>
              <a:rPr lang="it-IT" sz="2400" spc="-75">
                <a:solidFill>
                  <a:srgbClr val="000000"/>
                </a:solidFill>
                <a:latin typeface="Arial" pitchFamily="2" panose="2263545234"/>
              </a:rPr>
              <a:t>Al Times online Wulf Bernotat, capo della tedesca </a:t>
            </a:r>
          </a:p>
        </p:txBody>
      </p:sp>
      <p:sp>
        <p:nvSpPr>
          <p:cNvPr id="158" name=""/>
          <p:cNvSpPr/>
          <p:nvPr>
            <p:ph type="body" idx="10"/>
          </p:nvPr>
        </p:nvSpPr>
        <p:spPr>
          <a:xfrm>
            <a:off x="1898650" y="5135880"/>
            <a:ext cx="7114540" cy="731520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0" marR="0" indent="0" algn="r">
              <a:lnSpc>
                <a:spcPct val="95999"/>
              </a:lnSpc>
              <a:spcAft>
                <a:spcPts val="0"/>
              </a:spcAft>
            </a:pPr>
            <a:r>
              <a:rPr lang="it-IT" sz="2400" spc="-55">
                <a:solidFill>
                  <a:srgbClr val="000000"/>
                </a:solidFill>
                <a:latin typeface="Arial" pitchFamily="2" panose="2263545234"/>
              </a:rPr>
              <a:t>E.On, dichiarava a maggio 2008 “</a:t>
            </a:r>
            <a:r>
              <a:rPr lang="it-IT" sz="2400" b="1" spc="-55">
                <a:solidFill>
                  <a:srgbClr val="000000"/>
                </a:solidFill>
                <a:latin typeface="Arial" pitchFamily="2" panose="2263545234"/>
              </a:rPr>
              <a:t>fino a 6 miliardi di </a:t>
            </a:r>
          </a:p>
          <a:p>
            <a:pPr marL="0" marR="0" indent="0" algn="l">
              <a:lnSpc>
                <a:spcPct val="95999"/>
              </a:lnSpc>
              <a:spcBef>
                <a:spcPts val="180"/>
              </a:spcBef>
              <a:spcAft>
                <a:spcPts val="0"/>
              </a:spcAft>
            </a:pPr>
            <a:r>
              <a:rPr lang="it-IT" sz="2400" b="1" spc="-65">
                <a:solidFill>
                  <a:srgbClr val="000000"/>
                </a:solidFill>
                <a:latin typeface="Arial" pitchFamily="2" panose="2263545234"/>
              </a:rPr>
              <a:t>euro</a:t>
            </a:r>
            <a:r>
              <a:rPr lang="it-IT" sz="2400" spc="-65">
                <a:solidFill>
                  <a:srgbClr val="000000"/>
                </a:solidFill>
                <a:latin typeface="Arial" pitchFamily="2" panose="2263545234"/>
              </a:rPr>
              <a:t>” per un EPR in un sito esistente (esclusi i costi </a:t>
            </a:r>
          </a:p>
        </p:txBody>
      </p:sp>
      <p:sp>
        <p:nvSpPr>
          <p:cNvPr id="159" name=""/>
          <p:cNvSpPr/>
          <p:nvPr>
            <p:ph type="body" idx="10"/>
          </p:nvPr>
        </p:nvSpPr>
        <p:spPr>
          <a:xfrm>
            <a:off x="1898650" y="5867400"/>
            <a:ext cx="5779135" cy="362585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22860" rIns="0" bIns="0" anchor="t"/>
          <a:lstStyle/>
          <a:p>
            <a:pPr marL="0" marR="0" indent="0" algn="l">
              <a:lnSpc>
                <a:spcPct val="81599"/>
              </a:lnSpc>
              <a:spcAft>
                <a:spcPts val="180"/>
              </a:spcAft>
            </a:pPr>
            <a:r>
              <a:rPr lang="it-IT" sz="2400" spc="-80">
                <a:solidFill>
                  <a:srgbClr val="000000"/>
                </a:solidFill>
                <a:latin typeface="Arial" pitchFamily="2" panose="2263545234"/>
              </a:rPr>
              <a:t>dello smantellamento del vecchio reattore). </a:t>
            </a:r>
          </a:p>
        </p:txBody>
      </p:sp>
    </p:spTree>
  </p:cSld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0"/>
          </a:schemeClr>
        </a:solidFill>
      </p:bgPr>
    </p:bg>
    <p:spTree>
      <p:nvGrpSpPr>
        <p:cNvPr id="161" name=""/>
        <p:cNvGrpSpPr/>
        <p:nvPr/>
      </p:nvGrpSpPr>
      <p:grpSpPr/>
      <p:sp>
        <p:nvSpPr>
          <p:cNvPr id="162" name=""/>
          <p:cNvSpPr/>
          <p:nvPr>
            <p:ph type="body" idx="10"/>
          </p:nvPr>
        </p:nvSpPr>
        <p:spPr>
          <a:xfrm>
            <a:off x="755650" y="1346200"/>
            <a:ext cx="9169400" cy="4847590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731520" marR="0" indent="0" algn="l">
              <a:lnSpc>
                <a:spcPct val="82559"/>
              </a:lnSpc>
              <a:spcAft>
                <a:spcPts val="0"/>
              </a:spcAft>
            </a:pPr>
            <a:r>
              <a:rPr lang="it-IT" sz="3650" b="1" spc="0">
                <a:solidFill>
                  <a:srgbClr val="669900"/>
                </a:solidFill>
                <a:latin typeface="Arial" pitchFamily="2" panose="2263545234"/>
              </a:rPr>
              <a:t>EPR: liti a suon di miliardi </a:t>
            </a:r>
          </a:p>
          <a:p>
            <a:pPr marL="822960" marR="0" indent="320040" algn="l">
              <a:lnSpc>
                <a:spcPct val="95999"/>
              </a:lnSpc>
              <a:spcBef>
                <a:spcPts val="1800"/>
              </a:spcBef>
              <a:spcAft>
                <a:spcPts val="0"/>
              </a:spcAft>
              <a:buFont typeface="Symbol"/>
              <a:buChar char="·"/>
            </a:pPr>
            <a:r>
              <a:rPr lang="it-IT" sz="2800" spc="0">
                <a:solidFill>
                  <a:srgbClr val="000000"/>
                </a:solidFill>
                <a:latin typeface="Verdana" pitchFamily="2" panose="2263545234"/>
              </a:rPr>
              <a:t>A causa dei ritardi e dei maggiori costi </a:t>
            </a:r>
          </a:p>
          <a:p>
            <a:pPr marL="1234440" marR="0" indent="0" algn="l">
              <a:lnSpc>
                <a:spcPct val="80639"/>
              </a:lnSpc>
              <a:spcBef>
                <a:spcPts val="540"/>
              </a:spcBef>
              <a:spcAft>
                <a:spcPts val="0"/>
              </a:spcAft>
            </a:pPr>
            <a:r>
              <a:rPr lang="it-IT" sz="1950" spc="-20">
                <a:solidFill>
                  <a:srgbClr val="000000"/>
                </a:solidFill>
                <a:latin typeface="Verdana" pitchFamily="2" panose="2263545234"/>
              </a:rPr>
              <a:t>– il costruttore francese Areva minaccia l’azienda </a:t>
            </a:r>
          </a:p>
          <a:p>
            <a:pPr marL="1508760" marR="0" indent="0" algn="l">
              <a:lnSpc>
                <a:spcPct val="95999"/>
              </a:lnSpc>
              <a:spcBef>
                <a:spcPts val="180"/>
              </a:spcBef>
              <a:spcAft>
                <a:spcPts val="0"/>
              </a:spcAft>
            </a:pPr>
            <a:r>
              <a:rPr lang="it-IT" sz="1950" spc="-20">
                <a:solidFill>
                  <a:srgbClr val="000000"/>
                </a:solidFill>
                <a:latin typeface="Verdana" pitchFamily="2" panose="2263545234"/>
              </a:rPr>
              <a:t>finlandese TVO di citarla per danni per 2 miliardi di </a:t>
            </a:r>
          </a:p>
          <a:p>
            <a:pPr marL="150876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1950" spc="-20">
                <a:solidFill>
                  <a:srgbClr val="000000"/>
                </a:solidFill>
                <a:latin typeface="Verdana" pitchFamily="2" panose="2263545234"/>
              </a:rPr>
              <a:t>euro perchè non ha messo in pratica un accordo per </a:t>
            </a:r>
          </a:p>
          <a:p>
            <a:pPr marL="1508760" marR="0" indent="0" algn="l">
              <a:lnSpc>
                <a:spcPct val="95999"/>
              </a:lnSpc>
              <a:spcBef>
                <a:spcPts val="180"/>
              </a:spcBef>
              <a:spcAft>
                <a:spcPts val="0"/>
              </a:spcAft>
            </a:pPr>
            <a:r>
              <a:rPr lang="it-IT" sz="1950" spc="-20">
                <a:solidFill>
                  <a:srgbClr val="000000"/>
                </a:solidFill>
                <a:latin typeface="Verdana" pitchFamily="2" panose="2263545234"/>
              </a:rPr>
              <a:t>accelerare i lavori, sottoscritto nel 2008; </a:t>
            </a:r>
          </a:p>
          <a:p>
            <a:pPr marL="1234440" marR="0" indent="0" algn="l">
              <a:lnSpc>
                <a:spcPct val="95999"/>
              </a:lnSpc>
              <a:spcBef>
                <a:spcPts val="540"/>
              </a:spcBef>
              <a:spcAft>
                <a:spcPts val="0"/>
              </a:spcAft>
            </a:pPr>
            <a:r>
              <a:rPr lang="it-IT" sz="1950" spc="0">
                <a:solidFill>
                  <a:srgbClr val="000000"/>
                </a:solidFill>
                <a:latin typeface="Verdana" pitchFamily="2" panose="2263545234"/>
              </a:rPr>
              <a:t>– La TVO da parte sua, accusa Areva dei ritardi e </a:t>
            </a:r>
          </a:p>
          <a:p>
            <a:pPr marL="1554480" marR="0" indent="0" algn="l">
              <a:lnSpc>
                <a:spcPct val="84479"/>
              </a:lnSpc>
              <a:spcBef>
                <a:spcPts val="360"/>
              </a:spcBef>
              <a:spcAft>
                <a:spcPts val="0"/>
              </a:spcAft>
            </a:pPr>
            <a:r>
              <a:rPr lang="it-IT" sz="1950" spc="-20">
                <a:solidFill>
                  <a:srgbClr val="000000"/>
                </a:solidFill>
                <a:latin typeface="Verdana" pitchFamily="2" panose="2263545234"/>
              </a:rPr>
              <a:t>minaccia di chiedere danni per 2,4 miliardi di euro </a:t>
            </a:r>
          </a:p>
          <a:p>
            <a:pPr marL="822960" marR="0" indent="365760" algn="l">
              <a:lnSpc>
                <a:spcPct val="95999"/>
              </a:lnSpc>
              <a:spcBef>
                <a:spcPts val="3780"/>
              </a:spcBef>
              <a:spcAft>
                <a:spcPts val="0"/>
              </a:spcAft>
              <a:buFont typeface="Symbol"/>
              <a:buChar char="·"/>
            </a:pPr>
            <a:r>
              <a:rPr lang="it-IT" sz="2400" spc="0">
                <a:solidFill>
                  <a:srgbClr val="000000"/>
                </a:solidFill>
                <a:latin typeface="Verdana" pitchFamily="2" panose="2263545234"/>
              </a:rPr>
              <a:t>Si stima che graveranno sui consumatori di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-60">
                <a:solidFill>
                  <a:srgbClr val="000000"/>
                </a:solidFill>
                <a:latin typeface="Verdana" pitchFamily="2" panose="2263545234"/>
              </a:rPr>
              <a:t>energia circa 3,5 miliardi di euro in più del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1080"/>
              </a:spcAft>
            </a:pPr>
            <a:r>
              <a:rPr lang="it-IT" sz="2400" spc="0">
                <a:solidFill>
                  <a:srgbClr val="000000"/>
                </a:solidFill>
                <a:latin typeface="Verdana" pitchFamily="2" panose="2263545234"/>
              </a:rPr>
              <a:t>previsto </a:t>
            </a:r>
          </a:p>
        </p:txBody>
      </p:sp>
    </p:spTree>
  </p:cSld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0"/>
          </a:schemeClr>
        </a:solidFill>
      </p:bgPr>
    </p:bg>
    <p:spTree>
      <p:nvGrpSpPr>
        <p:cNvPr id="166" name=""/>
        <p:cNvGrpSpPr/>
        <p:nvPr/>
      </p:nvGrpSpPr>
      <p:grpSpPr/>
      <p:sp>
        <p:nvSpPr>
          <p:cNvPr id="167" name=""/>
          <p:cNvSpPr/>
          <p:nvPr>
            <p:ph type="body" idx="10"/>
          </p:nvPr>
        </p:nvSpPr>
        <p:spPr>
          <a:xfrm>
            <a:off x="755650" y="1346200"/>
            <a:ext cx="9169400" cy="716915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731520" marR="0" indent="0" algn="l">
              <a:lnSpc>
                <a:spcPct val="95999"/>
              </a:lnSpc>
              <a:spcAft>
                <a:spcPts val="1080"/>
              </a:spcAft>
            </a:pPr>
            <a:r>
              <a:rPr lang="it-IT" sz="3650" b="1" spc="0">
                <a:solidFill>
                  <a:srgbClr val="669900"/>
                </a:solidFill>
                <a:latin typeface="Arial" pitchFamily="2" panose="2263545234"/>
              </a:rPr>
              <a:t>I dati a confronto (mld €/1000 MW) </a:t>
            </a:r>
          </a:p>
        </p:txBody>
      </p:sp>
      <p:sp>
        <p:nvSpPr>
          <p:cNvPr id="168" name=""/>
          <p:cNvSpPr/>
          <p:nvPr>
            <p:ph type="body" idx="10"/>
          </p:nvPr>
        </p:nvSpPr>
        <p:spPr>
          <a:xfrm>
            <a:off x="755650" y="2063115"/>
            <a:ext cx="9169400" cy="4130675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822960" marR="0" indent="0" algn="l">
              <a:lnSpc>
                <a:spcPct val="82559"/>
              </a:lnSpc>
              <a:spcAft>
                <a:spcPts val="0"/>
              </a:spcAft>
            </a:pPr>
            <a:r>
              <a:rPr lang="it-IT" sz="2400" spc="-30">
                <a:solidFill>
                  <a:srgbClr val="000000"/>
                </a:solidFill>
                <a:latin typeface="Arial" pitchFamily="2" panose="2263545234"/>
              </a:rPr>
              <a:t>• 1000 MW di nucleare in miliardi di euro costano: </a:t>
            </a:r>
          </a:p>
          <a:p>
            <a:pPr marL="1234440" marR="0" indent="0" algn="l">
              <a:lnSpc>
                <a:spcPct val="95999"/>
              </a:lnSpc>
              <a:spcBef>
                <a:spcPts val="900"/>
              </a:spcBef>
              <a:spcAft>
                <a:spcPts val="0"/>
              </a:spcAft>
            </a:pPr>
            <a:r>
              <a:rPr lang="it-IT" sz="2400" spc="-30">
                <a:solidFill>
                  <a:srgbClr val="000000"/>
                </a:solidFill>
                <a:latin typeface="Arial" pitchFamily="2" panose="2263545234"/>
              </a:rPr>
              <a:t>Ð 2,5-2,8 secondo ENEL e EDF (EPR) </a:t>
            </a:r>
          </a:p>
          <a:p>
            <a:pPr marL="1234440" marR="0" indent="0" algn="l">
              <a:lnSpc>
                <a:spcPct val="95999"/>
              </a:lnSpc>
              <a:spcBef>
                <a:spcPts val="720"/>
              </a:spcBef>
              <a:spcAft>
                <a:spcPts val="0"/>
              </a:spcAft>
            </a:pPr>
            <a:r>
              <a:rPr lang="it-IT" sz="2400" spc="-30">
                <a:solidFill>
                  <a:srgbClr val="000000"/>
                </a:solidFill>
                <a:latin typeface="Arial" pitchFamily="2" panose="2263545234"/>
              </a:rPr>
              <a:t>Ð Fino a oltre 3,5 secondo E.On (EPR) </a:t>
            </a:r>
          </a:p>
          <a:p>
            <a:pPr marL="1234440" marR="0" indent="0" algn="l">
              <a:lnSpc>
                <a:spcPct val="95999"/>
              </a:lnSpc>
              <a:spcBef>
                <a:spcPts val="720"/>
              </a:spcBef>
              <a:spcAft>
                <a:spcPts val="0"/>
              </a:spcAft>
            </a:pPr>
            <a:r>
              <a:rPr lang="it-IT" sz="2400" spc="-50">
                <a:solidFill>
                  <a:srgbClr val="000000"/>
                </a:solidFill>
                <a:latin typeface="Arial" pitchFamily="2" panose="2263545234"/>
              </a:rPr>
              <a:t>Ð Circa 5 secondo l’offerta (senza clausola) in </a:t>
            </a:r>
          </a:p>
          <a:p>
            <a:pPr marL="150876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Canada (EPR) </a:t>
            </a:r>
          </a:p>
          <a:p>
            <a:pPr marL="1234440" marR="0" indent="0" algn="l">
              <a:lnSpc>
                <a:spcPct val="95999"/>
              </a:lnSpc>
              <a:spcBef>
                <a:spcPts val="720"/>
              </a:spcBef>
              <a:spcAft>
                <a:spcPts val="0"/>
              </a:spcAft>
            </a:pPr>
            <a:r>
              <a:rPr lang="it-IT" sz="2400" spc="-20">
                <a:solidFill>
                  <a:srgbClr val="000000"/>
                </a:solidFill>
                <a:latin typeface="Arial" pitchFamily="2" panose="2263545234"/>
              </a:rPr>
              <a:t>Ð Circa 5,8 secondo Moody’s </a:t>
            </a:r>
          </a:p>
          <a:p>
            <a:pPr marL="1234440" marR="0" indent="0" algn="l">
              <a:lnSpc>
                <a:spcPct val="95999"/>
              </a:lnSpc>
              <a:spcBef>
                <a:spcPts val="720"/>
              </a:spcBef>
              <a:spcAft>
                <a:spcPts val="0"/>
              </a:spcAft>
            </a:pPr>
            <a:r>
              <a:rPr lang="it-IT" sz="2400" spc="-20">
                <a:solidFill>
                  <a:srgbClr val="000000"/>
                </a:solidFill>
                <a:latin typeface="Arial" pitchFamily="2" panose="2263545234"/>
              </a:rPr>
              <a:t>Ð Circa 6,1 secondo Florida L&amp;P </a:t>
            </a:r>
          </a:p>
          <a:p>
            <a:pPr marL="0" marR="0" indent="0" algn="ctr">
              <a:lnSpc>
                <a:spcPct val="84479"/>
              </a:lnSpc>
              <a:spcBef>
                <a:spcPts val="3960"/>
              </a:spcBef>
              <a:spcAft>
                <a:spcPts val="3060"/>
              </a:spcAft>
            </a:pPr>
            <a:r>
              <a:rPr lang="it-IT" sz="2400" b="1" spc="0">
                <a:solidFill>
                  <a:srgbClr val="000000"/>
                </a:solidFill>
                <a:latin typeface="Arial" pitchFamily="2" panose="2263545234"/>
              </a:rPr>
              <a:t>CHI HA RAGIONE? </a:t>
            </a:r>
          </a:p>
        </p:txBody>
      </p:sp>
    </p:spTree>
  </p:cSld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0"/>
          </a:schemeClr>
        </a:solidFill>
      </p:bgPr>
    </p:bg>
    <p:spTree>
      <p:nvGrpSpPr>
        <p:cNvPr id="172" name=""/>
        <p:cNvGrpSpPr/>
        <p:nvPr/>
      </p:nvGrpSpPr>
      <p:grpSpPr/>
      <p:sp>
        <p:nvSpPr>
          <p:cNvPr id="173" name=""/>
          <p:cNvSpPr/>
          <p:nvPr>
            <p:ph type="body" idx="10"/>
          </p:nvPr>
        </p:nvSpPr>
        <p:spPr>
          <a:xfrm>
            <a:off x="755650" y="1346200"/>
            <a:ext cx="9169400" cy="4847590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731520" marR="0" indent="0" algn="l">
              <a:lnSpc>
                <a:spcPct val="95999"/>
              </a:lnSpc>
              <a:spcAft>
                <a:spcPts val="0"/>
              </a:spcAft>
            </a:pPr>
            <a:r>
              <a:rPr lang="it-IT" sz="3700" b="1" spc="-50">
                <a:solidFill>
                  <a:srgbClr val="669900"/>
                </a:solidFill>
                <a:latin typeface="Arial" pitchFamily="2" panose="2263545234"/>
              </a:rPr>
              <a:t>Costi di capitale: almeno il doppio </a:t>
            </a:r>
          </a:p>
          <a:p>
            <a:pPr marL="822960" marR="0" indent="365760" algn="l">
              <a:lnSpc>
                <a:spcPct val="95999"/>
              </a:lnSpc>
              <a:spcBef>
                <a:spcPts val="3600"/>
              </a:spcBef>
              <a:spcAft>
                <a:spcPts val="0"/>
              </a:spcAft>
              <a:buFont typeface="Symbol"/>
              <a:buChar char="·"/>
            </a:pPr>
            <a:r>
              <a:rPr lang="it-IT" sz="2800" spc="40">
                <a:solidFill>
                  <a:srgbClr val="000000"/>
                </a:solidFill>
                <a:latin typeface="Arial" pitchFamily="2" panose="2263545234"/>
              </a:rPr>
              <a:t>Il costo effettivo delle centrali nucleari è oggi </a:t>
            </a:r>
          </a:p>
          <a:p>
            <a:pPr marL="1143000" marR="0" indent="0" algn="l">
              <a:lnSpc>
                <a:spcPct val="863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800" spc="0">
                <a:solidFill>
                  <a:srgbClr val="000000"/>
                </a:solidFill>
                <a:latin typeface="Arial" pitchFamily="2" panose="2263545234"/>
              </a:rPr>
              <a:t>valutato in modo assai diverso rispetto alle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800" spc="0">
                <a:solidFill>
                  <a:srgbClr val="000000"/>
                </a:solidFill>
                <a:latin typeface="Arial" pitchFamily="2" panose="2263545234"/>
              </a:rPr>
              <a:t>stime correnti: 7.500-8.200 $/kW installato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800" spc="0">
                <a:solidFill>
                  <a:srgbClr val="000000"/>
                </a:solidFill>
                <a:latin typeface="Arial" pitchFamily="2" panose="2263545234"/>
              </a:rPr>
              <a:t>(costi finanziari inclusi) contro i circa 3.300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800" spc="0">
                <a:solidFill>
                  <a:srgbClr val="000000"/>
                </a:solidFill>
                <a:latin typeface="Arial" pitchFamily="2" panose="2263545234"/>
              </a:rPr>
              <a:t>ufficiali (senza costi finanziari) </a:t>
            </a:r>
          </a:p>
          <a:p>
            <a:pPr marL="822960" marR="0" indent="365760" algn="l">
              <a:lnSpc>
                <a:spcPct val="84479"/>
              </a:lnSpc>
              <a:spcBef>
                <a:spcPts val="0"/>
              </a:spcBef>
              <a:spcAft>
                <a:spcPts val="0"/>
              </a:spcAft>
              <a:buFont typeface="Symbol"/>
              <a:buChar char="·"/>
            </a:pPr>
            <a:r>
              <a:rPr lang="it-IT" sz="2800" spc="50">
                <a:solidFill>
                  <a:srgbClr val="000000"/>
                </a:solidFill>
                <a:latin typeface="Arial" pitchFamily="2" panose="2263545234"/>
              </a:rPr>
              <a:t>I costi di capitale del nucleare delle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800" spc="-10">
                <a:solidFill>
                  <a:srgbClr val="000000"/>
                </a:solidFill>
                <a:latin typeface="Arial" pitchFamily="2" panose="2263545234"/>
              </a:rPr>
              <a:t>valutazioni di mercato sono </a:t>
            </a:r>
            <a:r>
              <a:rPr lang="it-IT" sz="2850" b="1" spc="-10">
                <a:solidFill>
                  <a:srgbClr val="000000"/>
                </a:solidFill>
                <a:latin typeface="Arial" pitchFamily="2" panose="2263545234"/>
              </a:rPr>
              <a:t>più che doppi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4140"/>
              </a:spcAft>
            </a:pPr>
            <a:r>
              <a:rPr lang="it-IT" sz="2850" b="1" spc="-30">
                <a:solidFill>
                  <a:srgbClr val="000000"/>
                </a:solidFill>
                <a:latin typeface="Arial" pitchFamily="2" panose="2263545234"/>
              </a:rPr>
              <a:t>rispetto alle stime “ufficiali” </a:t>
            </a:r>
          </a:p>
        </p:txBody>
      </p:sp>
    </p:spTree>
  </p:cSld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0"/>
          </a:schemeClr>
        </a:solidFill>
      </p:bgPr>
    </p:bg>
    <p:spTree>
      <p:nvGrpSpPr>
        <p:cNvPr id="177" name=""/>
        <p:cNvGrpSpPr/>
        <p:nvPr/>
      </p:nvGrpSpPr>
      <p:grpSpPr/>
      <p:sp>
        <p:nvSpPr>
          <p:cNvPr id="178" name=""/>
          <p:cNvSpPr/>
          <p:nvPr>
            <p:ph type="body" idx="10"/>
          </p:nvPr>
        </p:nvSpPr>
        <p:spPr>
          <a:xfrm>
            <a:off x="755650" y="1358900"/>
            <a:ext cx="9169400" cy="4834890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731520" marR="0" indent="0" algn="l">
              <a:lnSpc>
                <a:spcPct val="86399"/>
              </a:lnSpc>
              <a:spcAft>
                <a:spcPts val="0"/>
              </a:spcAft>
            </a:pPr>
            <a:r>
              <a:rPr lang="it-IT" sz="3250" b="1" spc="-20">
                <a:solidFill>
                  <a:srgbClr val="669900"/>
                </a:solidFill>
                <a:latin typeface="Arial" pitchFamily="2" panose="2263545234"/>
              </a:rPr>
              <a:t>Quanto costa l’elettricità da nucleare? </a:t>
            </a:r>
          </a:p>
          <a:p>
            <a:pPr marL="822960" marR="0" indent="0" algn="l">
              <a:lnSpc>
                <a:spcPct val="95999"/>
              </a:lnSpc>
              <a:spcBef>
                <a:spcPts val="5760"/>
              </a:spcBef>
              <a:spcAft>
                <a:spcPts val="0"/>
              </a:spcAft>
            </a:pPr>
            <a:r>
              <a:rPr lang="it-IT" sz="2800" spc="10">
                <a:solidFill>
                  <a:srgbClr val="000000"/>
                </a:solidFill>
                <a:latin typeface="Arial" pitchFamily="2" panose="2263545234"/>
              </a:rPr>
              <a:t>• Accettando la modalità di calcolo del DOE, e </a:t>
            </a:r>
          </a:p>
          <a:p>
            <a:pPr marL="1143000" marR="0" indent="0" algn="l">
              <a:lnSpc>
                <a:spcPct val="95999"/>
              </a:lnSpc>
              <a:spcBef>
                <a:spcPts val="180"/>
              </a:spcBef>
              <a:spcAft>
                <a:spcPts val="0"/>
              </a:spcAft>
            </a:pPr>
            <a:r>
              <a:rPr lang="it-IT" sz="2800" spc="0">
                <a:solidFill>
                  <a:srgbClr val="000000"/>
                </a:solidFill>
                <a:latin typeface="Arial" pitchFamily="2" panose="2263545234"/>
              </a:rPr>
              <a:t>sostituendo una cifra più coerente con le </a:t>
            </a:r>
          </a:p>
          <a:p>
            <a:pPr marL="1143000" marR="0" indent="0" algn="l">
              <a:lnSpc>
                <a:spcPct val="95999"/>
              </a:lnSpc>
              <a:spcBef>
                <a:spcPts val="180"/>
              </a:spcBef>
              <a:spcAft>
                <a:spcPts val="0"/>
              </a:spcAft>
            </a:pPr>
            <a:r>
              <a:rPr lang="it-IT" sz="2800" spc="0">
                <a:solidFill>
                  <a:srgbClr val="000000"/>
                </a:solidFill>
                <a:latin typeface="Arial" pitchFamily="2" panose="2263545234"/>
              </a:rPr>
              <a:t>cifre proposte dal mercato si ottiene un costo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800" spc="0">
                <a:solidFill>
                  <a:srgbClr val="000000"/>
                </a:solidFill>
                <a:latin typeface="Arial" pitchFamily="2" panose="2263545234"/>
              </a:rPr>
              <a:t>del kWh da nuovo impianto nucleare </a:t>
            </a:r>
            <a:r>
              <a:rPr lang="it-IT" sz="2850" b="1" spc="0">
                <a:solidFill>
                  <a:srgbClr val="000000"/>
                </a:solidFill>
                <a:latin typeface="Arial" pitchFamily="2" panose="2263545234"/>
              </a:rPr>
              <a:t>pari ad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12060"/>
              </a:spcAft>
            </a:pPr>
            <a:r>
              <a:rPr lang="it-IT" sz="2850" b="1" spc="-30">
                <a:solidFill>
                  <a:srgbClr val="000000"/>
                </a:solidFill>
                <a:latin typeface="Arial" pitchFamily="2" panose="2263545234"/>
              </a:rPr>
              <a:t>almeno 18 centesimi di dollaro per kWh </a:t>
            </a:r>
          </a:p>
        </p:txBody>
      </p:sp>
    </p:spTree>
  </p:cSld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0"/>
          </a:schemeClr>
        </a:solidFill>
      </p:bgPr>
    </p:bg>
    <p:spTree>
      <p:nvGrpSpPr>
        <p:cNvPr id="182" name=""/>
        <p:cNvGrpSpPr/>
        <p:nvPr/>
      </p:nvGrpSpPr>
      <p:grpSpPr/>
      <p:sp>
        <p:nvSpPr>
          <p:cNvPr id="183" name=""/>
          <p:cNvSpPr/>
          <p:nvPr>
            <p:ph type="body" idx="10"/>
          </p:nvPr>
        </p:nvSpPr>
        <p:spPr>
          <a:xfrm>
            <a:off x="755650" y="1346200"/>
            <a:ext cx="9169400" cy="4847590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731520" marR="0" indent="0" algn="l">
              <a:lnSpc>
                <a:spcPct val="95999"/>
              </a:lnSpc>
              <a:spcAft>
                <a:spcPts val="0"/>
              </a:spcAft>
            </a:pPr>
            <a:r>
              <a:rPr lang="it-IT" sz="3650" b="1" spc="0">
                <a:solidFill>
                  <a:srgbClr val="669900"/>
                </a:solidFill>
                <a:latin typeface="Arial" pitchFamily="2" panose="2263545234"/>
              </a:rPr>
              <a:t>I costi di lungo termine </a:t>
            </a:r>
          </a:p>
          <a:p>
            <a:pPr marL="822960" marR="0" indent="365760" algn="l">
              <a:lnSpc>
                <a:spcPct val="95999"/>
              </a:lnSpc>
              <a:spcBef>
                <a:spcPts val="1260"/>
              </a:spcBef>
              <a:spcAft>
                <a:spcPts val="0"/>
              </a:spcAft>
              <a:buFont typeface="Symbol"/>
              <a:buChar char="·"/>
            </a:pPr>
            <a:r>
              <a:rPr lang="it-IT" sz="2800" spc="50">
                <a:solidFill>
                  <a:srgbClr val="000000"/>
                </a:solidFill>
                <a:latin typeface="Arial" pitchFamily="2" panose="2263545234"/>
              </a:rPr>
              <a:t>Smantellamento delle centrali (tra 90 anni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800" spc="0">
                <a:solidFill>
                  <a:srgbClr val="000000"/>
                </a:solidFill>
                <a:latin typeface="Arial" pitchFamily="2" panose="2263545234"/>
              </a:rPr>
              <a:t>per un EPR ordinato oggi) </a:t>
            </a:r>
          </a:p>
          <a:p>
            <a:pPr marL="822960" marR="0" indent="365760" algn="l">
              <a:lnSpc>
                <a:spcPct val="95999"/>
              </a:lnSpc>
              <a:spcBef>
                <a:spcPts val="180"/>
              </a:spcBef>
              <a:spcAft>
                <a:spcPts val="0"/>
              </a:spcAft>
              <a:buFont typeface="Symbol"/>
              <a:buChar char="·"/>
            </a:pPr>
            <a:r>
              <a:rPr lang="it-IT" sz="2800" spc="70">
                <a:solidFill>
                  <a:srgbClr val="000000"/>
                </a:solidFill>
                <a:latin typeface="Arial" pitchFamily="2" panose="2263545234"/>
              </a:rPr>
              <a:t>Gestione scorie a lungo termine </a:t>
            </a:r>
          </a:p>
          <a:p>
            <a:pPr marL="822960" marR="0" indent="365760" algn="l">
              <a:lnSpc>
                <a:spcPct val="85439"/>
              </a:lnSpc>
              <a:spcBef>
                <a:spcPts val="4860"/>
              </a:spcBef>
              <a:spcAft>
                <a:spcPts val="0"/>
              </a:spcAft>
              <a:buFont typeface="Symbol"/>
              <a:buChar char="·"/>
            </a:pPr>
            <a:r>
              <a:rPr lang="it-IT" sz="2800" spc="60">
                <a:solidFill>
                  <a:srgbClr val="000000"/>
                </a:solidFill>
                <a:latin typeface="Arial" pitchFamily="2" panose="2263545234"/>
              </a:rPr>
              <a:t>Per UK, l’House of Commons Comitee of </a:t>
            </a:r>
          </a:p>
          <a:p>
            <a:pPr marL="0" marR="0" indent="0" algn="ctr">
              <a:lnSpc>
                <a:spcPct val="95999"/>
              </a:lnSpc>
              <a:spcBef>
                <a:spcPts val="180"/>
              </a:spcBef>
              <a:spcAft>
                <a:spcPts val="0"/>
              </a:spcAft>
            </a:pPr>
            <a:r>
              <a:rPr lang="it-IT" sz="2800" spc="0">
                <a:solidFill>
                  <a:srgbClr val="000000"/>
                </a:solidFill>
                <a:latin typeface="Arial" pitchFamily="2" panose="2263545234"/>
              </a:rPr>
              <a:t>public accounts valuta i costi per la bonifica </a:t>
            </a:r>
          </a:p>
          <a:p>
            <a:pPr marL="1143000" marR="0" indent="0" algn="l">
              <a:lnSpc>
                <a:spcPct val="82559"/>
              </a:lnSpc>
              <a:spcBef>
                <a:spcPts val="540"/>
              </a:spcBef>
              <a:spcAft>
                <a:spcPts val="0"/>
              </a:spcAft>
            </a:pPr>
            <a:r>
              <a:rPr lang="it-IT" sz="2800" spc="0">
                <a:solidFill>
                  <a:srgbClr val="000000"/>
                </a:solidFill>
                <a:latin typeface="Arial" pitchFamily="2" panose="2263545234"/>
              </a:rPr>
              <a:t>dei siti e la sistemazione delle scorie a 83 </a:t>
            </a:r>
          </a:p>
          <a:p>
            <a:pPr marL="1143000" marR="0" indent="0" algn="l">
              <a:lnSpc>
                <a:spcPct val="82559"/>
              </a:lnSpc>
              <a:spcBef>
                <a:spcPts val="720"/>
              </a:spcBef>
              <a:spcAft>
                <a:spcPts val="3600"/>
              </a:spcAft>
            </a:pPr>
            <a:r>
              <a:rPr lang="it-IT" sz="2800" spc="0">
                <a:solidFill>
                  <a:srgbClr val="000000"/>
                </a:solidFill>
                <a:latin typeface="Arial" pitchFamily="2" panose="2263545234"/>
              </a:rPr>
              <a:t>miliardi di sterline </a:t>
            </a:r>
          </a:p>
        </p:txBody>
      </p:sp>
    </p:spTree>
  </p:cSld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0"/>
          </a:schemeClr>
        </a:solidFill>
      </p:bgPr>
    </p:bg>
    <p:spTree>
      <p:nvGrpSpPr>
        <p:cNvPr id="187" name=""/>
        <p:cNvGrpSpPr/>
        <p:nvPr/>
      </p:nvGrpSpPr>
      <p:grpSpPr/>
      <p:sp>
        <p:nvSpPr>
          <p:cNvPr id="188" name=""/>
          <p:cNvSpPr/>
          <p:nvPr>
            <p:ph type="body" idx="10"/>
          </p:nvPr>
        </p:nvSpPr>
        <p:spPr>
          <a:xfrm>
            <a:off x="755650" y="1346200"/>
            <a:ext cx="9169400" cy="4847590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731520" marR="0" indent="0" algn="l">
              <a:lnSpc>
                <a:spcPct val="95999"/>
              </a:lnSpc>
              <a:spcAft>
                <a:spcPts val="0"/>
              </a:spcAft>
            </a:pPr>
            <a:r>
              <a:rPr lang="it-IT" sz="3650" b="1" spc="0">
                <a:solidFill>
                  <a:srgbClr val="669900"/>
                </a:solidFill>
                <a:latin typeface="Arial" pitchFamily="2" panose="2263545234"/>
              </a:rPr>
              <a:t>I reattori di “ultima generazione” </a:t>
            </a:r>
          </a:p>
          <a:p>
            <a:pPr marL="822960" marR="0" indent="365760" algn="l">
              <a:lnSpc>
                <a:spcPct val="86399"/>
              </a:lnSpc>
              <a:spcBef>
                <a:spcPts val="1080"/>
              </a:spcBef>
              <a:spcAft>
                <a:spcPts val="0"/>
              </a:spcAft>
              <a:buFont typeface="Symbol"/>
              <a:buChar char="·"/>
            </a:pPr>
            <a:r>
              <a:rPr lang="it-IT" sz="2800" spc="40">
                <a:solidFill>
                  <a:srgbClr val="000000"/>
                </a:solidFill>
                <a:latin typeface="Arial" pitchFamily="2" panose="2263545234"/>
              </a:rPr>
              <a:t>Due sono i principali modelli di reattori III+: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800" spc="0">
                <a:solidFill>
                  <a:srgbClr val="000000"/>
                </a:solidFill>
                <a:latin typeface="Arial" pitchFamily="2" panose="2263545234"/>
              </a:rPr>
              <a:t>l’EPR (European Pressurized Reactor)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800" spc="0">
                <a:solidFill>
                  <a:srgbClr val="000000"/>
                </a:solidFill>
                <a:latin typeface="Arial" pitchFamily="2" panose="2263545234"/>
              </a:rPr>
              <a:t>francese (AREVA) e l’AP1000 statunitense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800" spc="0">
                <a:solidFill>
                  <a:srgbClr val="000000"/>
                </a:solidFill>
                <a:latin typeface="Arial" pitchFamily="2" panose="2263545234"/>
              </a:rPr>
              <a:t>(Westinghouse). </a:t>
            </a:r>
          </a:p>
          <a:p>
            <a:pPr marL="822960" marR="0" indent="320040" algn="l">
              <a:lnSpc>
                <a:spcPct val="84479"/>
              </a:lnSpc>
              <a:spcBef>
                <a:spcPts val="2880"/>
              </a:spcBef>
              <a:spcAft>
                <a:spcPts val="0"/>
              </a:spcAft>
              <a:buFont typeface="Symbol"/>
              <a:buChar char="·"/>
            </a:pPr>
            <a:r>
              <a:rPr lang="it-IT" sz="2900" b="1" spc="-50">
                <a:solidFill>
                  <a:srgbClr val="669900"/>
                </a:solidFill>
                <a:latin typeface="Arial" pitchFamily="2" panose="2263545234"/>
              </a:rPr>
              <a:t>Ad oggi non ne funziona nemmeno uno</a:t>
            </a:r>
            <a:r>
              <a:rPr lang="it-IT" sz="2500" spc="-50">
                <a:solidFill>
                  <a:srgbClr val="669900"/>
                </a:solidFill>
                <a:latin typeface="Arial" pitchFamily="2" panose="2263545234"/>
              </a:rPr>
              <a:t>.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800" spc="0">
                <a:solidFill>
                  <a:srgbClr val="000000"/>
                </a:solidFill>
                <a:latin typeface="Arial" pitchFamily="2" panose="2263545234"/>
              </a:rPr>
              <a:t>Si tratta di reattori di nuovo tipo. L’EPR è il </a:t>
            </a:r>
          </a:p>
          <a:p>
            <a:pPr marL="0" marR="0" indent="0" algn="ctr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800" spc="0">
                <a:solidFill>
                  <a:srgbClr val="000000"/>
                </a:solidFill>
                <a:latin typeface="Arial" pitchFamily="2" panose="2263545234"/>
              </a:rPr>
              <a:t>più grande reattore mai costruito (oltre 1600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800" spc="10">
                <a:solidFill>
                  <a:srgbClr val="000000"/>
                </a:solidFill>
                <a:latin typeface="Arial" pitchFamily="2" panose="2263545234"/>
              </a:rPr>
              <a:t>MW). Due in cantiere: a Flamanville in </a:t>
            </a:r>
          </a:p>
          <a:p>
            <a:pPr marL="1143000" marR="0" indent="0" algn="l">
              <a:lnSpc>
                <a:spcPct val="79679"/>
              </a:lnSpc>
              <a:spcBef>
                <a:spcPts val="0"/>
              </a:spcBef>
              <a:spcAft>
                <a:spcPts val="1260"/>
              </a:spcAft>
            </a:pPr>
            <a:r>
              <a:rPr lang="it-IT" sz="2800" spc="0">
                <a:solidFill>
                  <a:srgbClr val="000000"/>
                </a:solidFill>
                <a:latin typeface="Arial" pitchFamily="2" panose="2263545234"/>
              </a:rPr>
              <a:t>Francia e a Olkiluoto in Finlandia. </a:t>
            </a:r>
          </a:p>
        </p:txBody>
      </p:sp>
    </p:spTree>
  </p:cSld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0"/>
          </a:schemeClr>
        </a:solidFill>
      </p:bgPr>
    </p:bg>
    <p:spTree>
      <p:nvGrpSpPr>
        <p:cNvPr id="192" name=""/>
        <p:cNvGrpSpPr/>
        <p:nvPr/>
      </p:nvGrpSpPr>
      <p:grpSpPr/>
      <p:sp>
        <p:nvSpPr>
          <p:cNvPr id="193" name=""/>
          <p:cNvSpPr/>
          <p:nvPr>
            <p:ph type="body" idx="10"/>
          </p:nvPr>
        </p:nvSpPr>
        <p:spPr>
          <a:xfrm>
            <a:off x="758190" y="1384300"/>
            <a:ext cx="9169400" cy="654685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685800" marR="0" indent="0" algn="l">
              <a:lnSpc>
                <a:spcPct val="81599"/>
              </a:lnSpc>
              <a:spcAft>
                <a:spcPts val="1080"/>
              </a:spcAft>
            </a:pPr>
            <a:r>
              <a:rPr lang="it-IT" sz="3650" b="1" spc="-50">
                <a:solidFill>
                  <a:srgbClr val="669900"/>
                </a:solidFill>
                <a:latin typeface="Arial" pitchFamily="2" panose="2263545234"/>
              </a:rPr>
              <a:t>EPR: il caso finlandese </a:t>
            </a:r>
          </a:p>
        </p:txBody>
      </p:sp>
      <p:sp>
        <p:nvSpPr>
          <p:cNvPr id="194" name=""/>
          <p:cNvSpPr/>
          <p:nvPr>
            <p:ph type="body" idx="10"/>
          </p:nvPr>
        </p:nvSpPr>
        <p:spPr>
          <a:xfrm>
            <a:off x="758190" y="2038985"/>
            <a:ext cx="9169400" cy="4154805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822960" marR="0" indent="365760" algn="l">
              <a:lnSpc>
                <a:spcPct val="74879"/>
              </a:lnSpc>
              <a:spcAft>
                <a:spcPts val="0"/>
              </a:spcAft>
              <a:buFont typeface="Symbol"/>
              <a:buChar char="·"/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L’obiettivo era di costruire il nuovo reattore in </a:t>
            </a:r>
            <a:r>
              <a:rPr lang="it-IT" sz="2400" b="1" spc="0">
                <a:solidFill>
                  <a:srgbClr val="000000"/>
                </a:solidFill>
                <a:latin typeface="Arial" pitchFamily="2" panose="2263545234"/>
              </a:rPr>
              <a:t>48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b="1" spc="-40">
                <a:solidFill>
                  <a:srgbClr val="000000"/>
                </a:solidFill>
                <a:latin typeface="Arial" pitchFamily="2" panose="2263545234"/>
              </a:rPr>
              <a:t>mesi</a:t>
            </a:r>
            <a:r>
              <a:rPr lang="it-IT" sz="2400" spc="-40">
                <a:solidFill>
                  <a:srgbClr val="000000"/>
                </a:solidFill>
                <a:latin typeface="Arial" pitchFamily="2" panose="2263545234"/>
              </a:rPr>
              <a:t>, a un costo di 3,2 miliardi di euro per oltre 1600 </a:t>
            </a:r>
          </a:p>
          <a:p>
            <a:pPr marL="1143000" marR="0" indent="0" algn="l">
              <a:lnSpc>
                <a:spcPct val="767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MW </a:t>
            </a:r>
          </a:p>
          <a:p>
            <a:pPr marL="822960" marR="0" indent="365760" algn="l">
              <a:lnSpc>
                <a:spcPct val="86399"/>
              </a:lnSpc>
              <a:spcBef>
                <a:spcPts val="900"/>
              </a:spcBef>
              <a:spcAft>
                <a:spcPts val="0"/>
              </a:spcAft>
              <a:buFont typeface="Symbol"/>
              <a:buChar char="·"/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Il ritardo accumulato era già di 3 anni, e le “non </a:t>
            </a:r>
          </a:p>
          <a:p>
            <a:pPr marL="1143000" marR="0" indent="0" algn="l">
              <a:lnSpc>
                <a:spcPct val="7775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-50">
                <a:solidFill>
                  <a:srgbClr val="000000"/>
                </a:solidFill>
                <a:latin typeface="Arial" pitchFamily="2" panose="2263545234"/>
              </a:rPr>
              <a:t>conformità” accertate dall’ente di sicurezza nucleare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-50">
                <a:solidFill>
                  <a:srgbClr val="000000"/>
                </a:solidFill>
                <a:latin typeface="Arial" pitchFamily="2" panose="2263545234"/>
              </a:rPr>
              <a:t>STUK erano oltre 2.100 nell’agosto 2008. </a:t>
            </a:r>
          </a:p>
          <a:p>
            <a:pPr marL="822960" marR="0" indent="365760" algn="l">
              <a:lnSpc>
                <a:spcPct val="75839"/>
              </a:lnSpc>
              <a:spcBef>
                <a:spcPts val="360"/>
              </a:spcBef>
              <a:spcAft>
                <a:spcPts val="0"/>
              </a:spcAft>
              <a:buFont typeface="Symbol"/>
              <a:buChar char="·"/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Le stime attuali del costo finale sono di un aumento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-50">
                <a:solidFill>
                  <a:srgbClr val="000000"/>
                </a:solidFill>
                <a:latin typeface="Arial" pitchFamily="2" panose="2263545234"/>
              </a:rPr>
              <a:t>di almeno del 50% rispetto alle previsioni. Già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-40">
                <a:solidFill>
                  <a:srgbClr val="000000"/>
                </a:solidFill>
                <a:latin typeface="Arial" pitchFamily="2" panose="2263545234"/>
              </a:rPr>
              <a:t>“certificato” un aumento di costi di 2,3 mld €. </a:t>
            </a:r>
          </a:p>
          <a:p>
            <a:pPr marL="822960" marR="0" indent="32004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  <a:buFont typeface="Symbol"/>
              <a:buChar char="·"/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Alla richiesta di quanto costerà l’EPR, la Presidente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-50">
                <a:solidFill>
                  <a:srgbClr val="000000"/>
                </a:solidFill>
                <a:latin typeface="Arial" pitchFamily="2" panose="2263545234"/>
              </a:rPr>
              <a:t>di Areva Anne Lauvergeon ha risposto “ve lo diremo </a:t>
            </a:r>
          </a:p>
          <a:p>
            <a:pPr marL="1143000" marR="0" indent="0" algn="l">
              <a:lnSpc>
                <a:spcPct val="80639"/>
              </a:lnSpc>
              <a:spcBef>
                <a:spcPts val="0"/>
              </a:spcBef>
              <a:spcAft>
                <a:spcPts val="360"/>
              </a:spcAft>
            </a:pPr>
            <a:r>
              <a:rPr lang="it-IT" sz="2400" spc="-10">
                <a:solidFill>
                  <a:srgbClr val="000000"/>
                </a:solidFill>
                <a:latin typeface="Arial" pitchFamily="2" panose="2263545234"/>
              </a:rPr>
              <a:t>quando sarà completato” </a:t>
            </a:r>
          </a:p>
        </p:txBody>
      </p:sp>
    </p:spTree>
  </p:cSld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0"/>
          </a:schemeClr>
        </a:solidFill>
      </p:bgPr>
    </p:bg>
    <p:spTree>
      <p:nvGrpSpPr>
        <p:cNvPr id="198" name=""/>
        <p:cNvGrpSpPr/>
        <p:nvPr/>
      </p:nvGrpSpPr>
      <p:grpSpPr/>
      <p:sp>
        <p:nvSpPr>
          <p:cNvPr id="199" name=""/>
          <p:cNvSpPr/>
          <p:nvPr>
            <p:ph type="body" idx="10"/>
          </p:nvPr>
        </p:nvSpPr>
        <p:spPr>
          <a:xfrm>
            <a:off x="755650" y="1346200"/>
            <a:ext cx="9169400" cy="716915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731520" marR="0" indent="0" algn="l">
              <a:lnSpc>
                <a:spcPct val="80639"/>
              </a:lnSpc>
              <a:spcAft>
                <a:spcPts val="1620"/>
              </a:spcAft>
            </a:pPr>
            <a:r>
              <a:rPr lang="it-IT" sz="3700" b="1" spc="0">
                <a:solidFill>
                  <a:srgbClr val="669900"/>
                </a:solidFill>
                <a:latin typeface="Arial" pitchFamily="2" panose="2263545234"/>
              </a:rPr>
              <a:t>EPR: soldi a basso tasso </a:t>
            </a:r>
          </a:p>
        </p:txBody>
      </p:sp>
      <p:sp>
        <p:nvSpPr>
          <p:cNvPr id="200" name=""/>
          <p:cNvSpPr/>
          <p:nvPr>
            <p:ph type="body" idx="10"/>
          </p:nvPr>
        </p:nvSpPr>
        <p:spPr>
          <a:xfrm>
            <a:off x="755650" y="2063115"/>
            <a:ext cx="9169400" cy="4130675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822960" marR="0" indent="320040" algn="l">
              <a:lnSpc>
                <a:spcPct val="95999"/>
              </a:lnSpc>
              <a:spcAft>
                <a:spcPts val="0"/>
              </a:spcAft>
              <a:buFont typeface="Symbol"/>
              <a:buChar char="·"/>
            </a:pPr>
            <a:r>
              <a:rPr lang="it-IT" sz="2400" spc="70">
                <a:solidFill>
                  <a:srgbClr val="000000"/>
                </a:solidFill>
                <a:latin typeface="Arial" pitchFamily="2" panose="2263545234"/>
              </a:rPr>
              <a:t>A guidare il consorzio di banche per il finanziamento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90">
                <a:solidFill>
                  <a:srgbClr val="000000"/>
                </a:solidFill>
                <a:latin typeface="Arial" pitchFamily="2" panose="2263545234"/>
              </a:rPr>
              <a:t>di 1,95 mld. € (circa il 60% del costo complessivo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70">
                <a:solidFill>
                  <a:srgbClr val="000000"/>
                </a:solidFill>
                <a:latin typeface="Arial" pitchFamily="2" panose="2263545234"/>
              </a:rPr>
              <a:t>del progetto approvato) a un tasso di interesse del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50">
                <a:solidFill>
                  <a:srgbClr val="000000"/>
                </a:solidFill>
                <a:latin typeface="Arial" pitchFamily="2" panose="2263545234"/>
              </a:rPr>
              <a:t>2,6%, è stata la </a:t>
            </a:r>
            <a:r>
              <a:rPr lang="it-IT" sz="2400" i="1" spc="0">
                <a:solidFill>
                  <a:srgbClr val="000000"/>
                </a:solidFill>
                <a:latin typeface="Arial" pitchFamily="2" panose="2263545234"/>
              </a:rPr>
              <a:t>Bayerische Landesbank</a:t>
            </a:r>
            <a:r>
              <a:rPr lang="it-IT" sz="2400" spc="50">
                <a:solidFill>
                  <a:srgbClr val="000000"/>
                </a:solidFill>
                <a:latin typeface="Arial" pitchFamily="2" panose="2263545234"/>
              </a:rPr>
              <a:t>, controllata </a:t>
            </a:r>
          </a:p>
          <a:p>
            <a:pPr marL="1143000" marR="0" indent="0" algn="l">
              <a:lnSpc>
                <a:spcPct val="82559"/>
              </a:lnSpc>
              <a:spcBef>
                <a:spcPts val="180"/>
              </a:spcBef>
              <a:spcAft>
                <a:spcPts val="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dallo stato tedesco della Baviera. </a:t>
            </a:r>
          </a:p>
          <a:p>
            <a:pPr marL="822960" marR="0" indent="365760" algn="l">
              <a:lnSpc>
                <a:spcPct val="95999"/>
              </a:lnSpc>
              <a:spcBef>
                <a:spcPts val="3960"/>
              </a:spcBef>
              <a:spcAft>
                <a:spcPts val="0"/>
              </a:spcAft>
              <a:buFont typeface="Symbol"/>
              <a:buChar char="·"/>
            </a:pPr>
            <a:r>
              <a:rPr lang="it-IT" sz="2400" spc="50">
                <a:solidFill>
                  <a:srgbClr val="000000"/>
                </a:solidFill>
                <a:latin typeface="Arial" pitchFamily="2" panose="2263545234"/>
              </a:rPr>
              <a:t>Coinvolti anche due istituti di credito all’esportazione: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80">
                <a:solidFill>
                  <a:srgbClr val="000000"/>
                </a:solidFill>
                <a:latin typeface="Arial" pitchFamily="2" panose="2263545234"/>
              </a:rPr>
              <a:t>la francese </a:t>
            </a:r>
            <a:r>
              <a:rPr lang="it-IT" sz="2400" i="1" spc="0">
                <a:solidFill>
                  <a:srgbClr val="000000"/>
                </a:solidFill>
                <a:latin typeface="Arial" pitchFamily="2" panose="2263545234"/>
              </a:rPr>
              <a:t>Coface</a:t>
            </a:r>
            <a:r>
              <a:rPr lang="it-IT" sz="2400" spc="80">
                <a:solidFill>
                  <a:srgbClr val="000000"/>
                </a:solidFill>
                <a:latin typeface="Arial" pitchFamily="2" panose="2263545234"/>
              </a:rPr>
              <a:t>, con una garanzia di credito di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180">
                <a:solidFill>
                  <a:srgbClr val="000000"/>
                </a:solidFill>
                <a:latin typeface="Arial" pitchFamily="2" panose="2263545234"/>
              </a:rPr>
              <a:t>610 M €, per coprire le forniture di Areva, e la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3060"/>
              </a:spcAft>
            </a:pPr>
            <a:r>
              <a:rPr lang="it-IT" sz="2400" i="1" spc="0">
                <a:solidFill>
                  <a:srgbClr val="000000"/>
                </a:solidFill>
                <a:latin typeface="Arial" pitchFamily="2" panose="2263545234"/>
              </a:rPr>
              <a:t>Swedish Export Agency</a:t>
            </a:r>
            <a:r>
              <a:rPr lang="it-IT" sz="2400" spc="30">
                <a:solidFill>
                  <a:srgbClr val="000000"/>
                </a:solidFill>
                <a:latin typeface="Arial" pitchFamily="2" panose="2263545234"/>
              </a:rPr>
              <a:t> (SEK) con 110 M €. </a:t>
            </a:r>
          </a:p>
        </p:txBody>
      </p:sp>
    </p:spTree>
  </p:cSld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0"/>
          </a:schemeClr>
        </a:solidFill>
      </p:bgPr>
    </p:bg>
    <p:spTree>
      <p:nvGrpSpPr>
        <p:cNvPr id="204" name=""/>
        <p:cNvGrpSpPr/>
        <p:nvPr/>
      </p:nvGrpSpPr>
      <p:grpSpPr/>
      <p:sp>
        <p:nvSpPr>
          <p:cNvPr id="205" name=""/>
          <p:cNvSpPr/>
          <p:nvPr>
            <p:ph type="body" idx="10"/>
          </p:nvPr>
        </p:nvSpPr>
        <p:spPr>
          <a:xfrm>
            <a:off x="755650" y="1397000"/>
            <a:ext cx="9169400" cy="4796790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731520" marR="0" indent="0" algn="l">
              <a:lnSpc>
                <a:spcPct val="95999"/>
              </a:lnSpc>
              <a:spcAft>
                <a:spcPts val="0"/>
              </a:spcAft>
            </a:pPr>
            <a:r>
              <a:rPr lang="it-IT" sz="2650" b="1" spc="-20">
                <a:solidFill>
                  <a:srgbClr val="669900"/>
                </a:solidFill>
                <a:latin typeface="Arial" pitchFamily="2" panose="2263545234"/>
              </a:rPr>
              <a:t>Dal Wall Street Journal Europe, 30 maggio 2008 </a:t>
            </a:r>
          </a:p>
          <a:p>
            <a:pPr marL="822960" marR="0" indent="0" algn="l">
              <a:lnSpc>
                <a:spcPct val="95999"/>
              </a:lnSpc>
              <a:spcBef>
                <a:spcPts val="1440"/>
              </a:spcBef>
              <a:spcAft>
                <a:spcPts val="0"/>
              </a:spcAft>
            </a:pPr>
            <a:r>
              <a:rPr lang="it-IT" sz="2400" spc="-50">
                <a:solidFill>
                  <a:srgbClr val="000000"/>
                </a:solidFill>
                <a:latin typeface="Verdana" pitchFamily="2" panose="2263545234"/>
              </a:rPr>
              <a:t>¥ The Italian government, whose public debt of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-20">
                <a:solidFill>
                  <a:srgbClr val="000000"/>
                </a:solidFill>
                <a:latin typeface="Verdana" pitchFamily="2" panose="2263545234"/>
              </a:rPr>
              <a:t>EUR 1,624 (</a:t>
            </a:r>
            <a:r>
              <a:rPr lang="it-IT" sz="2400" i="1" spc="-20">
                <a:solidFill>
                  <a:srgbClr val="000000"/>
                </a:solidFill>
                <a:latin typeface="Verdana" pitchFamily="2" panose="2263545234"/>
              </a:rPr>
              <a:t>1,670 al gennaio 2009, ndr</a:t>
            </a:r>
            <a:r>
              <a:rPr lang="it-IT" sz="2400" spc="-20">
                <a:solidFill>
                  <a:srgbClr val="000000"/>
                </a:solidFill>
                <a:latin typeface="Verdana" pitchFamily="2" panose="2263545234"/>
              </a:rPr>
              <a:t>) </a:t>
            </a:r>
          </a:p>
          <a:p>
            <a:pPr marL="1143000" marR="0" indent="0" algn="l">
              <a:lnSpc>
                <a:spcPct val="863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-50">
                <a:solidFill>
                  <a:srgbClr val="000000"/>
                </a:solidFill>
                <a:latin typeface="Verdana" pitchFamily="2" panose="2263545234"/>
              </a:rPr>
              <a:t>trillion is already the world's third largest, </a:t>
            </a:r>
          </a:p>
          <a:p>
            <a:pPr marL="1143000" marR="0" indent="0" algn="l">
              <a:lnSpc>
                <a:spcPct val="863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-30">
                <a:solidFill>
                  <a:srgbClr val="000000"/>
                </a:solidFill>
                <a:latin typeface="Verdana" pitchFamily="2" panose="2263545234"/>
              </a:rPr>
              <a:t>seems eager to dig deeper. Last week, </a:t>
            </a:r>
          </a:p>
          <a:p>
            <a:pPr marL="1143000" marR="0" indent="0" algn="l">
              <a:lnSpc>
                <a:spcPct val="863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-30">
                <a:solidFill>
                  <a:srgbClr val="000000"/>
                </a:solidFill>
                <a:latin typeface="Verdana" pitchFamily="2" panose="2263545234"/>
              </a:rPr>
              <a:t>recently re-elected Prime Minister Silvio </a:t>
            </a:r>
          </a:p>
          <a:p>
            <a:pPr marL="1143000" marR="0" indent="0" algn="l">
              <a:lnSpc>
                <a:spcPct val="863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-40">
                <a:solidFill>
                  <a:srgbClr val="000000"/>
                </a:solidFill>
                <a:latin typeface="Verdana" pitchFamily="2" panose="2263545234"/>
              </a:rPr>
              <a:t>Berlusconi made good on his campaign pledge </a:t>
            </a:r>
          </a:p>
          <a:p>
            <a:pPr marL="1143000" marR="0" indent="0" algn="l">
              <a:lnSpc>
                <a:spcPct val="863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-30">
                <a:solidFill>
                  <a:srgbClr val="000000"/>
                </a:solidFill>
                <a:latin typeface="Verdana" pitchFamily="2" panose="2263545234"/>
              </a:rPr>
              <a:t>to recommit Italy to nuclear power. This </a:t>
            </a:r>
          </a:p>
          <a:p>
            <a:pPr marL="1143000" marR="0" indent="0" algn="l">
              <a:lnSpc>
                <a:spcPct val="863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-30">
                <a:solidFill>
                  <a:srgbClr val="000000"/>
                </a:solidFill>
                <a:latin typeface="Verdana" pitchFamily="2" panose="2263545234"/>
              </a:rPr>
              <a:t>seemed just the thing to address the </a:t>
            </a:r>
          </a:p>
          <a:p>
            <a:pPr marL="1143000" marR="0" indent="0" algn="l">
              <a:lnSpc>
                <a:spcPct val="863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-60">
                <a:solidFill>
                  <a:srgbClr val="000000"/>
                </a:solidFill>
                <a:latin typeface="Verdana" pitchFamily="2" panose="2263545234"/>
              </a:rPr>
              <a:t>country's rising oil and gas prices and growing </a:t>
            </a:r>
          </a:p>
          <a:p>
            <a:pPr marL="1143000" marR="0" indent="0" algn="l">
              <a:lnSpc>
                <a:spcPct val="863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-60">
                <a:solidFill>
                  <a:srgbClr val="000000"/>
                </a:solidFill>
                <a:latin typeface="Verdana" pitchFamily="2" panose="2263545234"/>
              </a:rPr>
              <a:t>French electricity imports -- except for one </a:t>
            </a:r>
          </a:p>
          <a:p>
            <a:pPr marL="0" marR="0" indent="0" algn="ctr">
              <a:lnSpc>
                <a:spcPct val="863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0">
                <a:solidFill>
                  <a:srgbClr val="000000"/>
                </a:solidFill>
                <a:latin typeface="Verdana" pitchFamily="2" panose="2263545234"/>
              </a:rPr>
              <a:t>thing: </a:t>
            </a:r>
            <a:r>
              <a:rPr lang="it-IT" sz="2400" b="1" spc="0">
                <a:solidFill>
                  <a:srgbClr val="000000"/>
                </a:solidFill>
                <a:latin typeface="Verdana" pitchFamily="2" panose="2263545234"/>
              </a:rPr>
              <a:t>Mr. Berlusconi's promised nuclear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540"/>
              </a:spcAft>
            </a:pPr>
            <a:r>
              <a:rPr lang="it-IT" sz="2400" b="1" spc="-10">
                <a:solidFill>
                  <a:srgbClr val="000000"/>
                </a:solidFill>
                <a:latin typeface="Verdana" pitchFamily="2" panose="2263545234"/>
              </a:rPr>
              <a:t>power plants are unlikely to ever be built</a:t>
            </a:r>
            <a:r>
              <a:rPr lang="it-IT" sz="2400" spc="-10">
                <a:solidFill>
                  <a:srgbClr val="000000"/>
                </a:solidFill>
                <a:latin typeface="Verdana" pitchFamily="2" panose="2263545234"/>
              </a:rPr>
              <a:t>. </a:t>
            </a:r>
          </a:p>
        </p:txBody>
      </p:sp>
    </p:spTree>
  </p:cSld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0"/>
          </a:schemeClr>
        </a:solidFill>
      </p:bgPr>
    </p:bg>
    <p:spTree>
      <p:nvGrpSpPr>
        <p:cNvPr id="209" name=""/>
        <p:cNvGrpSpPr/>
        <p:nvPr/>
      </p:nvGrpSpPr>
      <p:grpSpPr/>
      <p:sp>
        <p:nvSpPr>
          <p:cNvPr id="210" name=""/>
          <p:cNvSpPr/>
          <p:nvPr>
            <p:ph type="body" idx="10"/>
          </p:nvPr>
        </p:nvSpPr>
        <p:spPr>
          <a:xfrm>
            <a:off x="752475" y="660400"/>
            <a:ext cx="9169400" cy="394335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4343400" marR="0" indent="0" algn="l">
              <a:lnSpc>
                <a:spcPct val="74879"/>
              </a:lnSpc>
              <a:spcAft>
                <a:spcPts val="540"/>
              </a:spcAft>
            </a:pPr>
            <a:r>
              <a:rPr lang="it-IT" sz="2750" b="1" spc="-500">
                <a:solidFill>
                  <a:srgbClr val="020206"/>
                </a:solidFill>
                <a:latin typeface="Arial Narrow" pitchFamily="2" panose="2263545234"/>
              </a:rPr>
              <a:t>Problemi di sicurezza a Olkiluoto </a:t>
            </a:r>
          </a:p>
        </p:txBody>
      </p:sp>
      <p:sp>
        <p:nvSpPr>
          <p:cNvPr id="213" name=""/>
          <p:cNvSpPr/>
          <p:nvPr>
            <p:ph type="body" idx="10"/>
          </p:nvPr>
        </p:nvSpPr>
        <p:spPr>
          <a:xfrm>
            <a:off x="1085215" y="5860415"/>
            <a:ext cx="1264920" cy="211455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0" marR="0" indent="0" algn="l">
              <a:lnSpc>
                <a:spcPct val="81599"/>
              </a:lnSpc>
              <a:spcAft>
                <a:spcPts val="0"/>
              </a:spcAft>
            </a:pPr>
            <a:r>
              <a:rPr lang="it-IT" sz="1700" b="1" spc="-85">
                <a:solidFill>
                  <a:srgbClr val="020206"/>
                </a:solidFill>
                <a:latin typeface="Arial" pitchFamily="2" panose="2263545234"/>
              </a:rPr>
              <a:t>Fondamenta </a:t>
            </a:r>
          </a:p>
        </p:txBody>
      </p:sp>
      <p:sp>
        <p:nvSpPr>
          <p:cNvPr id="214" name=""/>
          <p:cNvSpPr/>
          <p:nvPr>
            <p:ph type="body" idx="10"/>
          </p:nvPr>
        </p:nvSpPr>
        <p:spPr>
          <a:xfrm>
            <a:off x="1225550" y="1574800"/>
            <a:ext cx="1551305" cy="211455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0" marR="0" indent="0" algn="l">
              <a:lnSpc>
                <a:spcPct val="81599"/>
              </a:lnSpc>
              <a:spcAft>
                <a:spcPts val="0"/>
              </a:spcAft>
            </a:pPr>
            <a:r>
              <a:rPr lang="it-IT" sz="1700" b="1" spc="-70">
                <a:solidFill>
                  <a:srgbClr val="020206"/>
                </a:solidFill>
                <a:latin typeface="Arial" pitchFamily="2" panose="2263545234"/>
              </a:rPr>
              <a:t>Liner in acciaio </a:t>
            </a:r>
          </a:p>
        </p:txBody>
      </p:sp>
      <p:sp>
        <p:nvSpPr>
          <p:cNvPr id="215" name=""/>
          <p:cNvSpPr/>
          <p:nvPr>
            <p:ph type="body" idx="10"/>
          </p:nvPr>
        </p:nvSpPr>
        <p:spPr>
          <a:xfrm>
            <a:off x="2785745" y="5857240"/>
            <a:ext cx="1198245" cy="509905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0" marR="0" indent="0" algn="ctr">
              <a:lnSpc>
                <a:spcPct val="95999"/>
              </a:lnSpc>
              <a:spcAft>
                <a:spcPts val="0"/>
              </a:spcAft>
            </a:pPr>
            <a:r>
              <a:rPr lang="it-IT" sz="1700" b="1" spc="-75">
                <a:solidFill>
                  <a:srgbClr val="020206"/>
                </a:solidFill>
                <a:latin typeface="Arial" pitchFamily="2" panose="2263545234"/>
              </a:rPr>
              <a:t>Contenitore </a:t>
            </a:r>
            <a:br/>
            <a:r>
              <a:rPr lang="it-IT" sz="1700" b="1" spc="-65">
                <a:solidFill>
                  <a:srgbClr val="020206"/>
                </a:solidFill>
                <a:latin typeface="Arial" pitchFamily="2" panose="2263545234"/>
              </a:rPr>
              <a:t>a pressione </a:t>
            </a:r>
          </a:p>
        </p:txBody>
      </p:sp>
      <p:sp>
        <p:nvSpPr>
          <p:cNvPr id="216" name=""/>
          <p:cNvSpPr/>
          <p:nvPr>
            <p:ph type="body" idx="10"/>
          </p:nvPr>
        </p:nvSpPr>
        <p:spPr>
          <a:xfrm>
            <a:off x="3429000" y="1452880"/>
            <a:ext cx="1136650" cy="513080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0" marR="0" indent="0" algn="ctr">
              <a:lnSpc>
                <a:spcPct val="95999"/>
              </a:lnSpc>
              <a:spcAft>
                <a:spcPts val="0"/>
              </a:spcAft>
            </a:pPr>
            <a:r>
              <a:rPr lang="it-IT" sz="1700" b="1" spc="-80">
                <a:solidFill>
                  <a:srgbClr val="020206"/>
                </a:solidFill>
                <a:latin typeface="Arial" pitchFamily="2" panose="2263545234"/>
              </a:rPr>
              <a:t>Generatore </a:t>
            </a:r>
            <a:br/>
            <a:r>
              <a:rPr lang="it-IT" sz="1700" b="1" spc="0">
                <a:solidFill>
                  <a:srgbClr val="020206"/>
                </a:solidFill>
                <a:latin typeface="Arial" pitchFamily="2" panose="2263545234"/>
              </a:rPr>
              <a:t>di vapore </a:t>
            </a:r>
          </a:p>
        </p:txBody>
      </p:sp>
      <p:sp>
        <p:nvSpPr>
          <p:cNvPr id="217" name=""/>
          <p:cNvSpPr/>
          <p:nvPr>
            <p:ph type="body" idx="10"/>
          </p:nvPr>
        </p:nvSpPr>
        <p:spPr>
          <a:xfrm>
            <a:off x="4145280" y="3211830"/>
            <a:ext cx="1591310" cy="210820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0" marR="0" indent="0" algn="l">
              <a:lnSpc>
                <a:spcPct val="81599"/>
              </a:lnSpc>
              <a:spcAft>
                <a:spcPts val="0"/>
              </a:spcAft>
            </a:pPr>
            <a:r>
              <a:rPr lang="it-IT" sz="1700" b="1" spc="-70">
                <a:solidFill>
                  <a:srgbClr val="020206"/>
                </a:solidFill>
                <a:latin typeface="Arial" pitchFamily="2" panose="2263545234"/>
              </a:rPr>
              <a:t>Pressurizzatore </a:t>
            </a:r>
          </a:p>
        </p:txBody>
      </p:sp>
      <p:sp>
        <p:nvSpPr>
          <p:cNvPr id="218" name=""/>
          <p:cNvSpPr/>
          <p:nvPr>
            <p:ph type="body" idx="10"/>
          </p:nvPr>
        </p:nvSpPr>
        <p:spPr>
          <a:xfrm>
            <a:off x="4276090" y="2291080"/>
            <a:ext cx="1435735" cy="214630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0" marR="0" indent="0" algn="l">
              <a:lnSpc>
                <a:spcPct val="82559"/>
              </a:lnSpc>
              <a:spcAft>
                <a:spcPts val="0"/>
              </a:spcAft>
            </a:pPr>
            <a:r>
              <a:rPr lang="it-IT" sz="1700" b="1" spc="-80">
                <a:solidFill>
                  <a:srgbClr val="020206"/>
                </a:solidFill>
                <a:latin typeface="Arial" pitchFamily="2" panose="2263545234"/>
              </a:rPr>
              <a:t>Contenimento </a:t>
            </a:r>
          </a:p>
        </p:txBody>
      </p:sp>
      <p:sp>
        <p:nvSpPr>
          <p:cNvPr id="219" name=""/>
          <p:cNvSpPr/>
          <p:nvPr>
            <p:ph type="body" idx="10"/>
          </p:nvPr>
        </p:nvSpPr>
        <p:spPr>
          <a:xfrm>
            <a:off x="4438015" y="5857240"/>
            <a:ext cx="843915" cy="509905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0" marR="0" indent="0" algn="ctr">
              <a:lnSpc>
                <a:spcPct val="95999"/>
              </a:lnSpc>
              <a:spcAft>
                <a:spcPts val="0"/>
              </a:spcAft>
            </a:pPr>
            <a:r>
              <a:rPr lang="it-IT" sz="1700" b="1" spc="-50">
                <a:solidFill>
                  <a:srgbClr val="020206"/>
                </a:solidFill>
                <a:latin typeface="Arial" pitchFamily="2" panose="2263545234"/>
              </a:rPr>
              <a:t>Circuito </a:t>
            </a:r>
            <a:br/>
            <a:r>
              <a:rPr lang="it-IT" sz="1700" b="1" spc="-85">
                <a:solidFill>
                  <a:srgbClr val="020206"/>
                </a:solidFill>
                <a:latin typeface="Arial" pitchFamily="2" panose="2263545234"/>
              </a:rPr>
              <a:t>primario </a:t>
            </a:r>
          </a:p>
        </p:txBody>
      </p:sp>
    </p:spTree>
  </p:cSld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0"/>
          </a:schemeClr>
        </a:solidFill>
      </p:bgPr>
    </p:bg>
    <p:spTree>
      <p:nvGrpSpPr>
        <p:cNvPr id="221" name=""/>
        <p:cNvGrpSpPr/>
        <p:nvPr/>
      </p:nvGrpSpPr>
      <p:grpSpPr/>
      <p:sp>
        <p:nvSpPr>
          <p:cNvPr id="222" name=""/>
          <p:cNvSpPr/>
          <p:nvPr>
            <p:ph type="body" idx="10"/>
          </p:nvPr>
        </p:nvSpPr>
        <p:spPr>
          <a:xfrm>
            <a:off x="755650" y="636905"/>
            <a:ext cx="9159240" cy="6571615"/>
          </a:xfrm>
          <a:prstGeom prst="rect">
            <a:avLst/>
          </a:prstGeom>
          <a:solidFill>
            <a:srgbClr val="FFFFFD"/>
          </a:solidFill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algn="l"/>
            <a:r>
              <a:rPr lang="en-US" sz="100"/>
              <a:t> </a:t>
            </a:r>
          </a:p>
        </p:txBody>
      </p:sp>
      <p:sp>
        <p:nvSpPr>
          <p:cNvPr id="225" name=""/>
          <p:cNvSpPr/>
          <p:nvPr>
            <p:ph type="body" idx="10"/>
          </p:nvPr>
        </p:nvSpPr>
        <p:spPr>
          <a:xfrm>
            <a:off x="5440680" y="792480"/>
            <a:ext cx="4145280" cy="312420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0" marR="0" indent="0" algn="ctr">
              <a:lnSpc>
                <a:spcPct val="74879"/>
              </a:lnSpc>
              <a:spcAft>
                <a:spcPts val="0"/>
              </a:spcAft>
            </a:pPr>
            <a:r>
              <a:rPr lang="it-IT" sz="2750" b="1" spc="-530">
                <a:solidFill>
                  <a:srgbClr val="000000"/>
                </a:solidFill>
                <a:latin typeface="Arial Narrow" pitchFamily="2" panose="2263545234"/>
              </a:rPr>
              <a:t>Problemi di sicurezza a Olkiluoto </a:t>
            </a:r>
          </a:p>
        </p:txBody>
      </p:sp>
      <p:sp>
        <p:nvSpPr>
          <p:cNvPr id="226" name=""/>
          <p:cNvSpPr/>
          <p:nvPr>
            <p:ph type="body" idx="10"/>
          </p:nvPr>
        </p:nvSpPr>
        <p:spPr>
          <a:xfrm>
            <a:off x="3282950" y="713105"/>
            <a:ext cx="1691640" cy="488315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0" marR="0" indent="0" algn="just">
              <a:lnSpc>
                <a:spcPct val="95999"/>
              </a:lnSpc>
              <a:spcAft>
                <a:spcPts val="180"/>
              </a:spcAft>
            </a:pPr>
            <a:r>
              <a:rPr lang="it-IT" sz="800" b="1" spc="-25">
                <a:solidFill>
                  <a:srgbClr val="000000"/>
                </a:solidFill>
                <a:latin typeface="Arial" pitchFamily="2" panose="2263545234"/>
              </a:rPr>
              <a:t>Generatore di vapore </a:t>
            </a:r>
            <a:r>
              <a:rPr lang="it-IT" sz="800" spc="-25">
                <a:solidFill>
                  <a:srgbClr val="000000"/>
                </a:solidFill>
                <a:latin typeface="Arial" pitchFamily="2" panose="2263545234"/>
              </a:rPr>
              <a:t>Gli standard di </a:t>
            </a:r>
            <a:r>
              <a:rPr lang="it-IT" sz="800" spc="-45">
                <a:solidFill>
                  <a:srgbClr val="000000"/>
                </a:solidFill>
                <a:latin typeface="Arial" pitchFamily="2" panose="2263545234"/>
              </a:rPr>
              <a:t>qualità non erano sufficienti e sono state </a:t>
            </a:r>
            <a:r>
              <a:rPr lang="it-IT" sz="800" spc="-35">
                <a:solidFill>
                  <a:srgbClr val="000000"/>
                </a:solidFill>
                <a:latin typeface="Arial" pitchFamily="2" panose="2263545234"/>
              </a:rPr>
              <a:t>effettuate delle riparazioni. I dettagli non </a:t>
            </a:r>
            <a:r>
              <a:rPr lang="it-IT" sz="800" spc="-20">
                <a:solidFill>
                  <a:srgbClr val="000000"/>
                </a:solidFill>
                <a:latin typeface="Arial" pitchFamily="2" panose="2263545234"/>
              </a:rPr>
              <a:t>sono pubblici. </a:t>
            </a:r>
          </a:p>
        </p:txBody>
      </p:sp>
      <p:sp>
        <p:nvSpPr>
          <p:cNvPr id="227" name=""/>
          <p:cNvSpPr/>
          <p:nvPr>
            <p:ph type="body" idx="10"/>
          </p:nvPr>
        </p:nvSpPr>
        <p:spPr>
          <a:xfrm>
            <a:off x="978535" y="709930"/>
            <a:ext cx="1819275" cy="859790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0" marR="0" indent="0" algn="l">
              <a:lnSpc>
                <a:spcPct val="95999"/>
              </a:lnSpc>
              <a:spcAft>
                <a:spcPts val="360"/>
              </a:spcAft>
            </a:pPr>
            <a:r>
              <a:rPr lang="it-IT" sz="800" b="1" spc="-10">
                <a:solidFill>
                  <a:srgbClr val="000000"/>
                </a:solidFill>
                <a:latin typeface="Arial" pitchFamily="2" panose="2263545234"/>
              </a:rPr>
              <a:t>Contenimento con liner in acciaio. </a:t>
            </a:r>
            <a:r>
              <a:rPr lang="it-IT" sz="800" spc="-25">
                <a:solidFill>
                  <a:srgbClr val="000000"/>
                </a:solidFill>
                <a:latin typeface="Arial" pitchFamily="2" panose="2263545234"/>
              </a:rPr>
              <a:t>L’azienda polacca ha effettuato le saldature </a:t>
            </a:r>
            <a:r>
              <a:rPr lang="it-IT" sz="800" spc="-20">
                <a:solidFill>
                  <a:srgbClr val="000000"/>
                </a:solidFill>
                <a:latin typeface="Arial" pitchFamily="2" panose="2263545234"/>
              </a:rPr>
              <a:t>a mano e non aveva alcuna esperienza </a:t>
            </a:r>
            <a:r>
              <a:rPr lang="it-IT" sz="800" spc="-40">
                <a:solidFill>
                  <a:srgbClr val="000000"/>
                </a:solidFill>
                <a:latin typeface="Arial" pitchFamily="2" panose="2263545234"/>
              </a:rPr>
              <a:t>precedente. Le saldature sembrano troppo </a:t>
            </a:r>
            <a:r>
              <a:rPr lang="it-IT" sz="800" spc="-10">
                <a:solidFill>
                  <a:srgbClr val="000000"/>
                </a:solidFill>
                <a:latin typeface="Arial" pitchFamily="2" panose="2263545234"/>
              </a:rPr>
              <a:t>distanti e sono stati aperti fori nei posti </a:t>
            </a:r>
            <a:r>
              <a:rPr lang="it-IT" sz="800" spc="-25">
                <a:solidFill>
                  <a:srgbClr val="000000"/>
                </a:solidFill>
                <a:latin typeface="Arial" pitchFamily="2" panose="2263545234"/>
              </a:rPr>
              <a:t>sbagliati. Durante un temporale è caduto </a:t>
            </a:r>
            <a:r>
              <a:rPr lang="it-IT" sz="800" spc="-30">
                <a:solidFill>
                  <a:srgbClr val="000000"/>
                </a:solidFill>
                <a:latin typeface="Arial" pitchFamily="2" panose="2263545234"/>
              </a:rPr>
              <a:t>danneggiandosi. </a:t>
            </a:r>
          </a:p>
        </p:txBody>
      </p:sp>
      <p:sp>
        <p:nvSpPr>
          <p:cNvPr id="228" name=""/>
          <p:cNvSpPr/>
          <p:nvPr>
            <p:ph type="body" idx="10"/>
          </p:nvPr>
        </p:nvSpPr>
        <p:spPr>
          <a:xfrm>
            <a:off x="4057015" y="1329055"/>
            <a:ext cx="1042035" cy="713105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0" marR="0" indent="0" algn="l">
              <a:lnSpc>
                <a:spcPct val="95999"/>
              </a:lnSpc>
              <a:spcAft>
                <a:spcPts val="0"/>
              </a:spcAft>
            </a:pPr>
            <a:r>
              <a:rPr lang="it-IT" sz="800" b="1" spc="-10">
                <a:solidFill>
                  <a:srgbClr val="000000"/>
                </a:solidFill>
                <a:latin typeface="Arial" pitchFamily="2" panose="2263545234"/>
              </a:rPr>
              <a:t>Contenimento. </a:t>
            </a:r>
            <a:r>
              <a:rPr lang="it-IT" sz="800" spc="-10">
                <a:solidFill>
                  <a:srgbClr val="000000"/>
                </a:solidFill>
                <a:latin typeface="Arial" pitchFamily="2" panose="2263545234"/>
              </a:rPr>
              <a:t>6 mesi </a:t>
            </a:r>
            <a:r>
              <a:rPr lang="it-IT" sz="800" spc="0">
                <a:solidFill>
                  <a:srgbClr val="000000"/>
                </a:solidFill>
                <a:latin typeface="Arial" pitchFamily="2" panose="2263545234"/>
              </a:rPr>
              <a:t>di ritardo per problemi </a:t>
            </a:r>
            <a:r>
              <a:rPr lang="it-IT" sz="800" spc="-35">
                <a:solidFill>
                  <a:srgbClr val="000000"/>
                </a:solidFill>
                <a:latin typeface="Arial" pitchFamily="2" panose="2263545234"/>
              </a:rPr>
              <a:t>per la cementazione. Le </a:t>
            </a:r>
            <a:r>
              <a:rPr lang="it-IT" sz="800" spc="0">
                <a:solidFill>
                  <a:srgbClr val="000000"/>
                </a:solidFill>
                <a:latin typeface="Arial" pitchFamily="2" panose="2263545234"/>
              </a:rPr>
              <a:t>implicazioni sulla sicurezza non sono </a:t>
            </a:r>
            <a:r>
              <a:rPr lang="it-IT" sz="800" spc="-30">
                <a:solidFill>
                  <a:srgbClr val="000000"/>
                </a:solidFill>
                <a:latin typeface="Arial" pitchFamily="2" panose="2263545234"/>
              </a:rPr>
              <a:t>ancora note. </a:t>
            </a:r>
          </a:p>
        </p:txBody>
      </p:sp>
      <p:sp>
        <p:nvSpPr>
          <p:cNvPr id="229" name=""/>
          <p:cNvSpPr/>
          <p:nvPr>
            <p:ph type="body" idx="10"/>
          </p:nvPr>
        </p:nvSpPr>
        <p:spPr>
          <a:xfrm>
            <a:off x="4053840" y="2154555"/>
            <a:ext cx="1075690" cy="850900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0" marR="0" indent="0" algn="just">
              <a:lnSpc>
                <a:spcPct val="95999"/>
              </a:lnSpc>
              <a:spcAft>
                <a:spcPts val="180"/>
              </a:spcAft>
            </a:pPr>
            <a:r>
              <a:rPr lang="it-IT" sz="800" b="1" spc="-35">
                <a:solidFill>
                  <a:srgbClr val="000000"/>
                </a:solidFill>
                <a:latin typeface="Arial" pitchFamily="2" panose="2263545234"/>
              </a:rPr>
              <a:t>Pressurizzatore. </a:t>
            </a:r>
            <a:r>
              <a:rPr lang="it-IT" sz="800" spc="-35">
                <a:solidFill>
                  <a:srgbClr val="000000"/>
                </a:solidFill>
                <a:latin typeface="Arial" pitchFamily="2" panose="2263545234"/>
              </a:rPr>
              <a:t>4 dei 5 pezzi sono stati rifatti per malfunzionamenti.STUK, </a:t>
            </a:r>
            <a:r>
              <a:rPr lang="it-IT" sz="800" spc="-20">
                <a:solidFill>
                  <a:srgbClr val="000000"/>
                </a:solidFill>
                <a:latin typeface="Arial" pitchFamily="2" panose="2263545234"/>
              </a:rPr>
              <a:t>TVO e Areva avevano </a:t>
            </a:r>
            <a:r>
              <a:rPr lang="it-IT" sz="800" spc="-10">
                <a:solidFill>
                  <a:srgbClr val="000000"/>
                </a:solidFill>
                <a:latin typeface="Arial" pitchFamily="2" panose="2263545234"/>
              </a:rPr>
              <a:t>ispezionato la struttura manon avevano rilevato il problema. </a:t>
            </a:r>
          </a:p>
        </p:txBody>
      </p:sp>
      <p:sp>
        <p:nvSpPr>
          <p:cNvPr id="230" name=""/>
          <p:cNvSpPr/>
          <p:nvPr>
            <p:ph type="body" idx="10"/>
          </p:nvPr>
        </p:nvSpPr>
        <p:spPr>
          <a:xfrm>
            <a:off x="5641975" y="1273810"/>
            <a:ext cx="3800475" cy="1384300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0" marR="0" indent="0" algn="l">
              <a:lnSpc>
                <a:spcPct val="95999"/>
              </a:lnSpc>
              <a:spcAft>
                <a:spcPts val="0"/>
              </a:spcAft>
            </a:pPr>
            <a:r>
              <a:rPr lang="it-IT" sz="800" spc="-20">
                <a:solidFill>
                  <a:srgbClr val="000000"/>
                </a:solidFill>
                <a:latin typeface="Arial" pitchFamily="2" panose="2263545234"/>
              </a:rPr>
              <a:t>Il più grande reattore ”primo di un tipo” del mondo è in costruzione in Finlandia. Sono già </a:t>
            </a:r>
            <a:r>
              <a:rPr lang="it-IT" sz="800" spc="-5">
                <a:solidFill>
                  <a:srgbClr val="000000"/>
                </a:solidFill>
                <a:latin typeface="Arial" pitchFamily="2" panose="2263545234"/>
              </a:rPr>
              <a:t>emersi oltre 2100 problemi di qualità registrati dall’Autorità di sicurezza. Finlandese </a:t>
            </a:r>
            <a:r>
              <a:rPr lang="it-IT" sz="800" spc="5">
                <a:solidFill>
                  <a:srgbClr val="000000"/>
                </a:solidFill>
                <a:latin typeface="Arial" pitchFamily="2" panose="2263545234"/>
              </a:rPr>
              <a:t>STUK Nucleare I compromessi fatti durante la costruzione aumentano i rischi di </a:t>
            </a:r>
            <a:r>
              <a:rPr lang="it-IT" sz="800" spc="-20">
                <a:solidFill>
                  <a:srgbClr val="000000"/>
                </a:solidFill>
                <a:latin typeface="Arial" pitchFamily="2" panose="2263545234"/>
              </a:rPr>
              <a:t>incidente. Le norme di sicurezza sono state violate per mesi senza che fossero denunciati </a:t>
            </a:r>
            <a:r>
              <a:rPr lang="it-IT" sz="800" spc="0">
                <a:solidFill>
                  <a:srgbClr val="000000"/>
                </a:solidFill>
                <a:latin typeface="Arial" pitchFamily="2" panose="2263545234"/>
              </a:rPr>
              <a:t>alla STUK, che ha dovuto consentire l’installazione di componenti al di sotto dello </a:t>
            </a:r>
            <a:r>
              <a:rPr lang="it-IT" sz="800" spc="-15">
                <a:solidFill>
                  <a:srgbClr val="000000"/>
                </a:solidFill>
                <a:latin typeface="Arial" pitchFamily="2" panose="2263545234"/>
              </a:rPr>
              <a:t>standard previsto laddove la loro rifabbricazione avesse richiesto troppo tempo o denaro. </a:t>
            </a:r>
          </a:p>
          <a:p>
            <a:pPr marL="0" marR="137160" indent="0" algn="l">
              <a:lnSpc>
                <a:spcPct val="95999"/>
              </a:lnSpc>
              <a:spcBef>
                <a:spcPts val="540"/>
              </a:spcBef>
              <a:spcAft>
                <a:spcPts val="180"/>
              </a:spcAft>
            </a:pPr>
            <a:r>
              <a:rPr lang="it-IT" sz="800" spc="-15">
                <a:solidFill>
                  <a:srgbClr val="000000"/>
                </a:solidFill>
                <a:latin typeface="Arial" pitchFamily="2" panose="2263545234"/>
              </a:rPr>
              <a:t>Il reattore ha 3 anni di ritardo. Il costruttore francese Areva dovrà probabilmente </a:t>
            </a:r>
            <a:r>
              <a:rPr lang="it-IT" sz="800" spc="-30">
                <a:solidFill>
                  <a:srgbClr val="000000"/>
                </a:solidFill>
                <a:latin typeface="Arial" pitchFamily="2" panose="2263545234"/>
              </a:rPr>
              <a:t>compensare l’investitore finlandese TVO per i ritardi che costeranno ai consumatori di </a:t>
            </a:r>
            <a:r>
              <a:rPr lang="it-IT" sz="800" spc="-20">
                <a:solidFill>
                  <a:srgbClr val="000000"/>
                </a:solidFill>
                <a:latin typeface="Arial" pitchFamily="2" panose="2263545234"/>
              </a:rPr>
              <a:t>elettricità 3,5 miliardi di euro in più. Se i problemi riscontrati in fase di costruzione si </a:t>
            </a:r>
            <a:r>
              <a:rPr lang="it-IT" sz="800" spc="-5">
                <a:solidFill>
                  <a:srgbClr val="000000"/>
                </a:solidFill>
                <a:latin typeface="Arial" pitchFamily="2" panose="2263545234"/>
              </a:rPr>
              <a:t>tradurranno in incidenti o minore disponibilità dell’impianto, il costo ricadrà sui </a:t>
            </a:r>
            <a:r>
              <a:rPr lang="it-IT" sz="800" spc="-10">
                <a:solidFill>
                  <a:srgbClr val="000000"/>
                </a:solidFill>
                <a:latin typeface="Arial" pitchFamily="2" panose="2263545234"/>
              </a:rPr>
              <a:t>consumatori finlandesi. </a:t>
            </a:r>
          </a:p>
        </p:txBody>
      </p:sp>
      <p:sp>
        <p:nvSpPr>
          <p:cNvPr id="231" name=""/>
          <p:cNvSpPr/>
          <p:nvPr>
            <p:ph type="body" idx="10"/>
          </p:nvPr>
        </p:nvSpPr>
        <p:spPr>
          <a:xfrm>
            <a:off x="1048385" y="5434330"/>
            <a:ext cx="1185545" cy="732155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0" marR="0" indent="0" algn="l">
              <a:lnSpc>
                <a:spcPct val="95999"/>
              </a:lnSpc>
              <a:spcAft>
                <a:spcPts val="180"/>
              </a:spcAft>
            </a:pPr>
            <a:r>
              <a:rPr lang="it-IT" sz="800" b="1" spc="0">
                <a:solidFill>
                  <a:srgbClr val="000000"/>
                </a:solidFill>
                <a:latin typeface="Arial" pitchFamily="2" panose="2263545234"/>
              </a:rPr>
              <a:t>Fondamenta edificio </a:t>
            </a:r>
            <a:r>
              <a:rPr lang="it-IT" sz="800" b="1" spc="-20">
                <a:solidFill>
                  <a:srgbClr val="000000"/>
                </a:solidFill>
                <a:latin typeface="Arial" pitchFamily="2" panose="2263545234"/>
              </a:rPr>
              <a:t>reattore.</a:t>
            </a:r>
            <a:r>
              <a:rPr lang="it-IT" sz="800" spc="-20">
                <a:solidFill>
                  <a:srgbClr val="000000"/>
                </a:solidFill>
                <a:latin typeface="Arial" pitchFamily="2" panose="2263545234"/>
              </a:rPr>
              <a:t> Eccesso d’acqua </a:t>
            </a:r>
            <a:r>
              <a:rPr lang="it-IT" sz="800" spc="-10">
                <a:solidFill>
                  <a:srgbClr val="000000"/>
                </a:solidFill>
                <a:latin typeface="Arial" pitchFamily="2" panose="2263545234"/>
              </a:rPr>
              <a:t>nel cemento e materiale </a:t>
            </a:r>
            <a:r>
              <a:rPr lang="it-IT" sz="800" spc="-20">
                <a:solidFill>
                  <a:srgbClr val="000000"/>
                </a:solidFill>
                <a:latin typeface="Arial" pitchFamily="2" panose="2263545234"/>
              </a:rPr>
              <a:t>troppo poroso per errori di progettazione e nei controlli </a:t>
            </a:r>
            <a:r>
              <a:rPr lang="it-IT" sz="800" spc="-10">
                <a:solidFill>
                  <a:srgbClr val="000000"/>
                </a:solidFill>
                <a:latin typeface="Arial" pitchFamily="2" panose="2263545234"/>
              </a:rPr>
              <a:t>di qualità </a:t>
            </a:r>
          </a:p>
        </p:txBody>
      </p:sp>
      <p:sp>
        <p:nvSpPr>
          <p:cNvPr id="232" name=""/>
          <p:cNvSpPr/>
          <p:nvPr>
            <p:ph type="body" idx="10"/>
          </p:nvPr>
        </p:nvSpPr>
        <p:spPr>
          <a:xfrm>
            <a:off x="2776855" y="5437505"/>
            <a:ext cx="1075690" cy="832485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0" marR="0" indent="0" algn="l">
              <a:lnSpc>
                <a:spcPct val="95999"/>
              </a:lnSpc>
              <a:spcAft>
                <a:spcPts val="180"/>
              </a:spcAft>
            </a:pPr>
            <a:r>
              <a:rPr lang="it-IT" sz="800" b="1" spc="-25">
                <a:solidFill>
                  <a:srgbClr val="000000"/>
                </a:solidFill>
                <a:latin typeface="Arial" pitchFamily="2" panose="2263545234"/>
              </a:rPr>
              <a:t>Vessel a pressione del </a:t>
            </a:r>
            <a:r>
              <a:rPr lang="it-IT" sz="800" b="1" spc="-10">
                <a:solidFill>
                  <a:srgbClr val="000000"/>
                </a:solidFill>
                <a:latin typeface="Arial" pitchFamily="2" panose="2263545234"/>
              </a:rPr>
              <a:t>reattore. </a:t>
            </a:r>
            <a:r>
              <a:rPr lang="it-IT" sz="800" spc="-10">
                <a:solidFill>
                  <a:srgbClr val="000000"/>
                </a:solidFill>
                <a:latin typeface="Arial" pitchFamily="2" panose="2263545234"/>
              </a:rPr>
              <a:t>5 di sei pezzi </a:t>
            </a:r>
            <a:r>
              <a:rPr lang="it-IT" sz="800" spc="0">
                <a:solidFill>
                  <a:srgbClr val="000000"/>
                </a:solidFill>
                <a:latin typeface="Arial" pitchFamily="2" panose="2263545234"/>
              </a:rPr>
              <a:t>non rispettavano gli </a:t>
            </a:r>
            <a:r>
              <a:rPr lang="it-IT" sz="800" spc="-30">
                <a:solidFill>
                  <a:srgbClr val="000000"/>
                </a:solidFill>
                <a:latin typeface="Arial" pitchFamily="2" panose="2263545234"/>
              </a:rPr>
              <a:t>standard francesi e sono </a:t>
            </a:r>
            <a:r>
              <a:rPr lang="it-IT" sz="800" spc="-10">
                <a:solidFill>
                  <a:srgbClr val="000000"/>
                </a:solidFill>
                <a:latin typeface="Arial" pitchFamily="2" panose="2263545234"/>
              </a:rPr>
              <a:t>stati rifatti. Anche qui </a:t>
            </a:r>
            <a:r>
              <a:rPr lang="it-IT" sz="800" spc="0">
                <a:solidFill>
                  <a:srgbClr val="000000"/>
                </a:solidFill>
                <a:latin typeface="Arial" pitchFamily="2" panose="2263545234"/>
              </a:rPr>
              <a:t>problemi con le </a:t>
            </a:r>
            <a:r>
              <a:rPr lang="it-IT" sz="800" spc="-20">
                <a:solidFill>
                  <a:srgbClr val="000000"/>
                </a:solidFill>
                <a:latin typeface="Arial" pitchFamily="2" panose="2263545234"/>
              </a:rPr>
              <a:t>saldature. </a:t>
            </a:r>
          </a:p>
        </p:txBody>
      </p:sp>
      <p:sp>
        <p:nvSpPr>
          <p:cNvPr id="233" name=""/>
          <p:cNvSpPr/>
          <p:nvPr>
            <p:ph type="body" idx="10"/>
          </p:nvPr>
        </p:nvSpPr>
        <p:spPr>
          <a:xfrm>
            <a:off x="4291330" y="5434330"/>
            <a:ext cx="1069975" cy="1448435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0" marR="0" indent="0" algn="l">
              <a:lnSpc>
                <a:spcPct val="95999"/>
              </a:lnSpc>
              <a:spcAft>
                <a:spcPts val="360"/>
              </a:spcAft>
            </a:pPr>
            <a:r>
              <a:rPr lang="it-IT" sz="800" b="1" spc="-10">
                <a:solidFill>
                  <a:srgbClr val="000000"/>
                </a:solidFill>
                <a:latin typeface="Arial" pitchFamily="2" panose="2263545234"/>
              </a:rPr>
              <a:t>Circuito primario di </a:t>
            </a:r>
            <a:r>
              <a:rPr lang="it-IT" sz="800" b="1" spc="-30">
                <a:solidFill>
                  <a:srgbClr val="000000"/>
                </a:solidFill>
                <a:latin typeface="Arial" pitchFamily="2" panose="2263545234"/>
              </a:rPr>
              <a:t>raffreddamento. </a:t>
            </a:r>
            <a:r>
              <a:rPr lang="it-IT" sz="800" spc="-30">
                <a:solidFill>
                  <a:srgbClr val="000000"/>
                </a:solidFill>
                <a:latin typeface="Arial" pitchFamily="2" panose="2263545234"/>
              </a:rPr>
              <a:t>Rifatte </a:t>
            </a:r>
            <a:r>
              <a:rPr lang="it-IT" sz="800" spc="-10">
                <a:solidFill>
                  <a:srgbClr val="000000"/>
                </a:solidFill>
                <a:latin typeface="Arial" pitchFamily="2" panose="2263545234"/>
              </a:rPr>
              <a:t>tutte e 8 le tubature </a:t>
            </a:r>
            <a:r>
              <a:rPr lang="it-IT" sz="800" spc="-15">
                <a:solidFill>
                  <a:srgbClr val="000000"/>
                </a:solidFill>
                <a:latin typeface="Arial" pitchFamily="2" panose="2263545234"/>
              </a:rPr>
              <a:t>perché il tentativo di </a:t>
            </a:r>
            <a:r>
              <a:rPr lang="it-IT" sz="800" spc="-30">
                <a:solidFill>
                  <a:srgbClr val="000000"/>
                </a:solidFill>
                <a:latin typeface="Arial" pitchFamily="2" panose="2263545234"/>
              </a:rPr>
              <a:t>ridurre i costi ha causato </a:t>
            </a:r>
            <a:r>
              <a:rPr lang="it-IT" sz="800" spc="0">
                <a:solidFill>
                  <a:srgbClr val="000000"/>
                </a:solidFill>
                <a:latin typeface="Arial" pitchFamily="2" panose="2263545234"/>
              </a:rPr>
              <a:t>errori che rendevano </a:t>
            </a:r>
            <a:r>
              <a:rPr lang="it-IT" sz="800" spc="-10">
                <a:solidFill>
                  <a:srgbClr val="000000"/>
                </a:solidFill>
                <a:latin typeface="Arial" pitchFamily="2" panose="2263545234"/>
              </a:rPr>
              <a:t>impossibile testare il rischio di rottura delle I </a:t>
            </a:r>
            <a:r>
              <a:rPr lang="it-IT" sz="800" spc="-30">
                <a:solidFill>
                  <a:srgbClr val="000000"/>
                </a:solidFill>
                <a:latin typeface="Arial" pitchFamily="2" panose="2263545234"/>
              </a:rPr>
              <a:t>nuovi tubi non sono stati tesati, nessuna garanzia </a:t>
            </a:r>
            <a:r>
              <a:rPr lang="it-IT" sz="800" spc="-10">
                <a:solidFill>
                  <a:srgbClr val="000000"/>
                </a:solidFill>
                <a:latin typeface="Arial" pitchFamily="2" panose="2263545234"/>
              </a:rPr>
              <a:t>che il problema è stato </a:t>
            </a:r>
            <a:r>
              <a:rPr lang="it-IT" sz="800" spc="0">
                <a:solidFill>
                  <a:srgbClr val="000000"/>
                </a:solidFill>
                <a:latin typeface="Arial" pitchFamily="2" panose="2263545234"/>
              </a:rPr>
              <a:t>risolto. </a:t>
            </a:r>
          </a:p>
        </p:txBody>
      </p:sp>
      <p:sp>
        <p:nvSpPr>
          <p:cNvPr id="234" name=""/>
          <p:cNvSpPr/>
          <p:nvPr>
            <p:ph type="body" idx="10"/>
          </p:nvPr>
        </p:nvSpPr>
        <p:spPr>
          <a:xfrm>
            <a:off x="7385050" y="5434330"/>
            <a:ext cx="1567180" cy="854075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0" marR="0" indent="0" algn="l">
              <a:lnSpc>
                <a:spcPct val="95999"/>
              </a:lnSpc>
              <a:spcAft>
                <a:spcPts val="180"/>
              </a:spcAft>
            </a:pPr>
            <a:r>
              <a:rPr lang="it-IT" sz="800" b="1" spc="-15">
                <a:solidFill>
                  <a:srgbClr val="000000"/>
                </a:solidFill>
                <a:latin typeface="Arial" pitchFamily="2" panose="2263545234"/>
              </a:rPr>
              <a:t>Fondamenta dell’edificio turbina. </a:t>
            </a:r>
            <a:r>
              <a:rPr lang="it-IT" sz="800" spc="0">
                <a:solidFill>
                  <a:srgbClr val="000000"/>
                </a:solidFill>
                <a:latin typeface="Arial" pitchFamily="2" panose="2263545234"/>
              </a:rPr>
              <a:t>Un subappaltattore indiano ha </a:t>
            </a:r>
            <a:r>
              <a:rPr lang="it-IT" sz="800" spc="-20">
                <a:solidFill>
                  <a:srgbClr val="000000"/>
                </a:solidFill>
                <a:latin typeface="Arial" pitchFamily="2" panose="2263545234"/>
              </a:rPr>
              <a:t>trascurato il fatto che d’inverno piove </a:t>
            </a:r>
            <a:r>
              <a:rPr lang="it-IT" sz="800" spc="-10">
                <a:solidFill>
                  <a:srgbClr val="000000"/>
                </a:solidFill>
                <a:latin typeface="Arial" pitchFamily="2" panose="2263545234"/>
              </a:rPr>
              <a:t>e l’acqua si infiltra nel cemento. </a:t>
            </a:r>
            <a:r>
              <a:rPr lang="it-IT" sz="800" spc="-25">
                <a:solidFill>
                  <a:srgbClr val="000000"/>
                </a:solidFill>
                <a:latin typeface="Arial" pitchFamily="2" panose="2263545234"/>
              </a:rPr>
              <a:t>L’espansione termica non era stata </a:t>
            </a:r>
            <a:r>
              <a:rPr lang="it-IT" sz="800" spc="-20">
                <a:solidFill>
                  <a:srgbClr val="000000"/>
                </a:solidFill>
                <a:latin typeface="Arial" pitchFamily="2" panose="2263545234"/>
              </a:rPr>
              <a:t>considerata e i lavori sono stati rifatti </a:t>
            </a:r>
            <a:r>
              <a:rPr lang="it-IT" sz="800" spc="-30">
                <a:solidFill>
                  <a:srgbClr val="000000"/>
                </a:solidFill>
                <a:latin typeface="Arial" pitchFamily="2" panose="2263545234"/>
              </a:rPr>
              <a:t>da capo. </a:t>
            </a:r>
          </a:p>
        </p:txBody>
      </p:sp>
      <p:sp>
        <p:nvSpPr>
          <p:cNvPr id="235" name=""/>
          <p:cNvSpPr/>
          <p:nvPr>
            <p:ph type="body" idx="10"/>
          </p:nvPr>
        </p:nvSpPr>
        <p:spPr>
          <a:xfrm>
            <a:off x="865505" y="7059295"/>
            <a:ext cx="3971925" cy="121920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0" marR="0" indent="0" algn="l">
              <a:lnSpc>
                <a:spcPct val="95999"/>
              </a:lnSpc>
              <a:spcAft>
                <a:spcPts val="0"/>
              </a:spcAft>
            </a:pPr>
            <a:r>
              <a:rPr lang="it-IT" sz="800" spc="-15">
                <a:solidFill>
                  <a:srgbClr val="000000"/>
                </a:solidFill>
                <a:latin typeface="Arial" pitchFamily="2" panose="2263545234"/>
              </a:rPr>
              <a:t>October 2007. All information based on publications by Finnish authorities or nuclear industry. </a:t>
            </a:r>
          </a:p>
        </p:txBody>
      </p:sp>
    </p:spTree>
  </p:cSld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0"/>
          </a:schemeClr>
        </a:solidFill>
      </p:bgPr>
    </p:bg>
    <p:spTree>
      <p:nvGrpSpPr>
        <p:cNvPr id="237" name=""/>
        <p:cNvGrpSpPr/>
        <p:nvPr/>
      </p:nvGrpSpPr>
      <p:grpSpPr/>
      <p:sp>
        <p:nvSpPr>
          <p:cNvPr id="238" name=""/>
          <p:cNvSpPr/>
          <p:nvPr>
            <p:ph type="body" idx="10"/>
          </p:nvPr>
        </p:nvSpPr>
        <p:spPr>
          <a:xfrm>
            <a:off x="755650" y="1371600"/>
            <a:ext cx="9169400" cy="4822190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731520" marR="0" indent="0" algn="l">
              <a:lnSpc>
                <a:spcPct val="81599"/>
              </a:lnSpc>
              <a:spcAft>
                <a:spcPts val="0"/>
              </a:spcAft>
            </a:pPr>
            <a:r>
              <a:rPr lang="it-IT" sz="3250" b="1" spc="0">
                <a:solidFill>
                  <a:srgbClr val="669900"/>
                </a:solidFill>
                <a:latin typeface="Arial" pitchFamily="2" panose="2263545234"/>
              </a:rPr>
              <a:t>EPR: saldature fuori standard </a:t>
            </a:r>
          </a:p>
          <a:p>
            <a:pPr marL="822960" marR="0" indent="365760" algn="l">
              <a:lnSpc>
                <a:spcPct val="95999"/>
              </a:lnSpc>
              <a:spcBef>
                <a:spcPts val="1620"/>
              </a:spcBef>
              <a:spcAft>
                <a:spcPts val="0"/>
              </a:spcAft>
              <a:buFont typeface="Symbol"/>
              <a:buChar char="·"/>
            </a:pPr>
            <a:r>
              <a:rPr lang="it-IT" sz="2400" spc="50">
                <a:solidFill>
                  <a:srgbClr val="000000"/>
                </a:solidFill>
                <a:latin typeface="Arial" pitchFamily="2" panose="2263545234"/>
              </a:rPr>
              <a:t>Nell’agosto 2008 Greenpeace ha denunciato che la </a:t>
            </a:r>
          </a:p>
          <a:p>
            <a:pPr marL="1143000" marR="0" indent="0" algn="l">
              <a:lnSpc>
                <a:spcPct val="7871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società francese incaricata di effettuare le saldature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del sistema di raffreddamento non ha rispettato i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criteri di qualità progettuali </a:t>
            </a:r>
          </a:p>
          <a:p>
            <a:pPr marL="822960" marR="0" indent="36576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  <a:buFont typeface="Symbol"/>
              <a:buChar char="·"/>
            </a:pPr>
            <a:r>
              <a:rPr lang="it-IT" sz="2400" spc="50">
                <a:solidFill>
                  <a:srgbClr val="000000"/>
                </a:solidFill>
                <a:latin typeface="Arial" pitchFamily="2" panose="2263545234"/>
              </a:rPr>
              <a:t>Per un anno la società francese ha operato in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cantiere senza avere un responsabile della </a:t>
            </a:r>
          </a:p>
          <a:p>
            <a:pPr marL="1143000" marR="0" indent="0" algn="l">
              <a:lnSpc>
                <a:spcPct val="7871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sicurezza. </a:t>
            </a:r>
          </a:p>
          <a:p>
            <a:pPr marL="822960" marR="0" indent="365760" algn="l">
              <a:lnSpc>
                <a:spcPct val="76799"/>
              </a:lnSpc>
              <a:spcBef>
                <a:spcPts val="720"/>
              </a:spcBef>
              <a:spcAft>
                <a:spcPts val="0"/>
              </a:spcAft>
              <a:buFont typeface="Symbol"/>
              <a:buChar char="·"/>
            </a:pPr>
            <a:r>
              <a:rPr lang="it-IT" sz="2400" spc="50">
                <a:solidFill>
                  <a:srgbClr val="000000"/>
                </a:solidFill>
                <a:latin typeface="Arial" pitchFamily="2" panose="2263545234"/>
              </a:rPr>
              <a:t>L’autorità di sicurezza finlandese STUK ha </a:t>
            </a:r>
          </a:p>
          <a:p>
            <a:pPr marL="1143000" marR="0" indent="0" algn="l">
              <a:lnSpc>
                <a:spcPct val="83519"/>
              </a:lnSpc>
              <a:spcBef>
                <a:spcPts val="180"/>
              </a:spcBef>
              <a:spcAft>
                <a:spcPts val="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confermato la non conformità. </a:t>
            </a:r>
          </a:p>
          <a:p>
            <a:pPr marL="822960" marR="0" indent="365760" algn="l">
              <a:lnSpc>
                <a:spcPct val="76799"/>
              </a:lnSpc>
              <a:spcBef>
                <a:spcPts val="720"/>
              </a:spcBef>
              <a:spcAft>
                <a:spcPts val="0"/>
              </a:spcAft>
              <a:buFont typeface="Symbol"/>
              <a:buChar char="·"/>
            </a:pPr>
            <a:r>
              <a:rPr lang="it-IT" sz="2400" spc="50">
                <a:solidFill>
                  <a:srgbClr val="000000"/>
                </a:solidFill>
                <a:latin typeface="Arial" pitchFamily="2" panose="2263545234"/>
              </a:rPr>
              <a:t>Il 15 ottobre 2009 STUK riscontra di nuovo una </a:t>
            </a:r>
          </a:p>
          <a:p>
            <a:pPr marL="0" marR="0" indent="0" algn="ctr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qualità non sufficiente nelle saldature del sistema di </a:t>
            </a:r>
          </a:p>
          <a:p>
            <a:pPr marL="1143000" marR="0" indent="0" algn="l">
              <a:lnSpc>
                <a:spcPct val="78719"/>
              </a:lnSpc>
              <a:spcBef>
                <a:spcPts val="0"/>
              </a:spcBef>
              <a:spcAft>
                <a:spcPts val="54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raffreddamento e chiede di rifare i lavori </a:t>
            </a:r>
          </a:p>
        </p:txBody>
      </p:sp>
    </p:spTree>
  </p:cSld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0"/>
          </a:schemeClr>
        </a:solidFill>
      </p:bgPr>
    </p:bg>
    <p:spTree>
      <p:nvGrpSpPr>
        <p:cNvPr id="242" name=""/>
        <p:cNvGrpSpPr/>
        <p:nvPr/>
      </p:nvGrpSpPr>
      <p:grpSpPr/>
      <p:sp>
        <p:nvSpPr>
          <p:cNvPr id="243" name=""/>
          <p:cNvSpPr/>
          <p:nvPr>
            <p:ph type="body" idx="10"/>
          </p:nvPr>
        </p:nvSpPr>
        <p:spPr>
          <a:xfrm>
            <a:off x="755650" y="1397000"/>
            <a:ext cx="9169400" cy="658495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731520" marR="0" indent="0" algn="l">
              <a:lnSpc>
                <a:spcPct val="95999"/>
              </a:lnSpc>
              <a:spcAft>
                <a:spcPts val="1440"/>
              </a:spcAft>
            </a:pPr>
            <a:r>
              <a:rPr lang="it-IT" sz="2850" b="1" spc="-30">
                <a:solidFill>
                  <a:srgbClr val="669900"/>
                </a:solidFill>
                <a:latin typeface="Arial" pitchFamily="2" panose="2263545234"/>
              </a:rPr>
              <a:t>EPR: non reggerebbe a un incidente aereo </a:t>
            </a:r>
          </a:p>
        </p:txBody>
      </p:sp>
      <p:sp>
        <p:nvSpPr>
          <p:cNvPr id="244" name=""/>
          <p:cNvSpPr/>
          <p:nvPr>
            <p:ph type="body" idx="10"/>
          </p:nvPr>
        </p:nvSpPr>
        <p:spPr>
          <a:xfrm>
            <a:off x="755650" y="2055495"/>
            <a:ext cx="9169400" cy="4138295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822960" marR="0" indent="365760" algn="l">
              <a:lnSpc>
                <a:spcPct val="95999"/>
              </a:lnSpc>
              <a:spcAft>
                <a:spcPts val="0"/>
              </a:spcAft>
              <a:buFont typeface="Symbol"/>
              <a:buChar char="·"/>
            </a:pPr>
            <a:r>
              <a:rPr lang="it-IT" sz="2000" spc="30">
                <a:solidFill>
                  <a:srgbClr val="000000"/>
                </a:solidFill>
                <a:latin typeface="Arial" pitchFamily="2" panose="2263545234"/>
              </a:rPr>
              <a:t>Un rapporto riservato dell’EDF, il colosso elettrico francese,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000" spc="0">
                <a:solidFill>
                  <a:srgbClr val="000000"/>
                </a:solidFill>
                <a:latin typeface="Arial" pitchFamily="2" panose="2263545234"/>
              </a:rPr>
              <a:t>reso noto nel 2006 da Greenpeace e dall’associazione francese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000" spc="0">
                <a:solidFill>
                  <a:srgbClr val="000000"/>
                </a:solidFill>
                <a:latin typeface="Arial" pitchFamily="2" panose="2263545234"/>
              </a:rPr>
              <a:t>“Sortir du nucleaire”, rivelava che un EPR non avrebbe retto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000" spc="0">
                <a:solidFill>
                  <a:srgbClr val="000000"/>
                </a:solidFill>
                <a:latin typeface="Arial" pitchFamily="2" panose="2263545234"/>
              </a:rPr>
              <a:t>all’impatto di un jumbo jet 747 classe 400: </a:t>
            </a:r>
          </a:p>
          <a:p>
            <a:pPr marL="1234440" marR="0" indent="0" algn="l">
              <a:lnSpc>
                <a:spcPct val="95999"/>
              </a:lnSpc>
              <a:spcBef>
                <a:spcPts val="180"/>
              </a:spcBef>
              <a:spcAft>
                <a:spcPts val="0"/>
              </a:spcAft>
            </a:pPr>
            <a:r>
              <a:rPr lang="it-IT" sz="1800" spc="10">
                <a:solidFill>
                  <a:srgbClr val="000000"/>
                </a:solidFill>
                <a:latin typeface="Arial" pitchFamily="2" panose="2263545234"/>
              </a:rPr>
              <a:t>– L’unica simulazione riguardava l’impatto di un piccolo aereo </a:t>
            </a:r>
          </a:p>
          <a:p>
            <a:pPr marL="1554480" marR="0" indent="0" algn="l">
              <a:lnSpc>
                <a:spcPct val="95999"/>
              </a:lnSpc>
              <a:spcBef>
                <a:spcPts val="180"/>
              </a:spcBef>
              <a:spcAft>
                <a:spcPts val="0"/>
              </a:spcAft>
            </a:pPr>
            <a:r>
              <a:rPr lang="it-IT" sz="1800" spc="0">
                <a:solidFill>
                  <a:srgbClr val="000000"/>
                </a:solidFill>
                <a:latin typeface="Arial" pitchFamily="2" panose="2263545234"/>
              </a:rPr>
              <a:t>militare, le cui conseguenze non sono paragonabili a quelle di un </a:t>
            </a:r>
          </a:p>
          <a:p>
            <a:pPr marL="1508760" marR="0" indent="0" algn="l">
              <a:lnSpc>
                <a:spcPct val="95999"/>
              </a:lnSpc>
              <a:spcBef>
                <a:spcPts val="180"/>
              </a:spcBef>
              <a:spcAft>
                <a:spcPts val="0"/>
              </a:spcAft>
            </a:pPr>
            <a:r>
              <a:rPr lang="it-IT" sz="1800" spc="0">
                <a:solidFill>
                  <a:srgbClr val="000000"/>
                </a:solidFill>
                <a:latin typeface="Arial" pitchFamily="2" panose="2263545234"/>
              </a:rPr>
              <a:t>grosso aereo di linea; </a:t>
            </a:r>
          </a:p>
          <a:p>
            <a:pPr marL="0" marR="0" indent="0" algn="ctr">
              <a:lnSpc>
                <a:spcPct val="95999"/>
              </a:lnSpc>
              <a:spcBef>
                <a:spcPts val="540"/>
              </a:spcBef>
              <a:spcAft>
                <a:spcPts val="0"/>
              </a:spcAft>
            </a:pPr>
            <a:r>
              <a:rPr lang="it-IT" sz="1800" spc="10">
                <a:solidFill>
                  <a:srgbClr val="000000"/>
                </a:solidFill>
                <a:latin typeface="Arial" pitchFamily="2" panose="2263545234"/>
              </a:rPr>
              <a:t>– L’ipotesi alla base della simulazione è che l’incendio attivato da </a:t>
            </a:r>
          </a:p>
          <a:p>
            <a:pPr marL="1554480" marR="0" indent="0" algn="l">
              <a:lnSpc>
                <a:spcPct val="83519"/>
              </a:lnSpc>
              <a:spcBef>
                <a:spcPts val="180"/>
              </a:spcBef>
              <a:spcAft>
                <a:spcPts val="0"/>
              </a:spcAft>
            </a:pPr>
            <a:r>
              <a:rPr lang="it-IT" sz="1800" spc="-5">
                <a:solidFill>
                  <a:srgbClr val="000000"/>
                </a:solidFill>
                <a:latin typeface="Arial" pitchFamily="2" panose="2263545234"/>
              </a:rPr>
              <a:t>100 tonnellate di combustibile si esaurisca in 2 minuti </a:t>
            </a:r>
          </a:p>
          <a:p>
            <a:pPr marL="822960" marR="0" indent="365760" algn="l">
              <a:lnSpc>
                <a:spcPct val="95999"/>
              </a:lnSpc>
              <a:spcBef>
                <a:spcPts val="3060"/>
              </a:spcBef>
              <a:spcAft>
                <a:spcPts val="0"/>
              </a:spcAft>
              <a:buFont typeface="Symbol"/>
              <a:buChar char="·"/>
            </a:pPr>
            <a:r>
              <a:rPr lang="it-IT" sz="2000" spc="40">
                <a:solidFill>
                  <a:srgbClr val="000000"/>
                </a:solidFill>
                <a:latin typeface="Arial" pitchFamily="2" panose="2263545234"/>
              </a:rPr>
              <a:t>EDF all’epoca si è difesa pubblicamente dicendo che la </a:t>
            </a:r>
          </a:p>
          <a:p>
            <a:pPr marL="1143000" marR="0" indent="0" algn="l">
              <a:lnSpc>
                <a:spcPct val="95999"/>
              </a:lnSpc>
              <a:spcBef>
                <a:spcPts val="180"/>
              </a:spcBef>
              <a:spcAft>
                <a:spcPts val="0"/>
              </a:spcAft>
            </a:pPr>
            <a:r>
              <a:rPr lang="it-IT" sz="2000" spc="0">
                <a:solidFill>
                  <a:srgbClr val="000000"/>
                </a:solidFill>
                <a:latin typeface="Arial" pitchFamily="2" panose="2263545234"/>
              </a:rPr>
              <a:t>sicurezza da un attacco terroristico non è sua competenza ma </a:t>
            </a:r>
          </a:p>
          <a:p>
            <a:pPr marL="1143000" marR="0" indent="0" algn="l">
              <a:lnSpc>
                <a:spcPct val="83519"/>
              </a:lnSpc>
              <a:spcBef>
                <a:spcPts val="0"/>
              </a:spcBef>
              <a:spcAft>
                <a:spcPts val="1440"/>
              </a:spcAft>
            </a:pPr>
            <a:r>
              <a:rPr lang="it-IT" sz="2000" spc="0">
                <a:solidFill>
                  <a:srgbClr val="000000"/>
                </a:solidFill>
                <a:latin typeface="Arial" pitchFamily="2" panose="2263545234"/>
              </a:rPr>
              <a:t>dello stato francese </a:t>
            </a:r>
          </a:p>
        </p:txBody>
      </p:sp>
    </p:spTree>
  </p:cSld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0"/>
          </a:schemeClr>
        </a:solidFill>
      </p:bgPr>
    </p:bg>
    <p:spTree>
      <p:nvGrpSpPr>
        <p:cNvPr id="248" name=""/>
        <p:cNvGrpSpPr/>
        <p:nvPr/>
      </p:nvGrpSpPr>
      <p:grpSpPr/>
      <p:sp>
        <p:nvSpPr>
          <p:cNvPr id="249" name=""/>
          <p:cNvSpPr/>
          <p:nvPr>
            <p:ph type="body" idx="10"/>
          </p:nvPr>
        </p:nvSpPr>
        <p:spPr>
          <a:xfrm>
            <a:off x="755650" y="1371600"/>
            <a:ext cx="9169400" cy="683895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731520" marR="0" indent="0" algn="l">
              <a:lnSpc>
                <a:spcPct val="95999"/>
              </a:lnSpc>
              <a:spcAft>
                <a:spcPts val="1440"/>
              </a:spcAft>
            </a:pPr>
            <a:r>
              <a:rPr lang="it-IT" sz="3050" b="1" spc="-30">
                <a:solidFill>
                  <a:srgbClr val="669900"/>
                </a:solidFill>
                <a:latin typeface="Arial" pitchFamily="2" panose="2263545234"/>
              </a:rPr>
              <a:t>EDF: spionaggio ai danni di Greenpeace </a:t>
            </a:r>
          </a:p>
        </p:txBody>
      </p:sp>
      <p:sp>
        <p:nvSpPr>
          <p:cNvPr id="250" name=""/>
          <p:cNvSpPr/>
          <p:nvPr>
            <p:ph type="body" idx="10"/>
          </p:nvPr>
        </p:nvSpPr>
        <p:spPr>
          <a:xfrm>
            <a:off x="755650" y="2055495"/>
            <a:ext cx="9169400" cy="4138295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822960" marR="0" indent="365760" algn="l">
              <a:lnSpc>
                <a:spcPct val="95999"/>
              </a:lnSpc>
              <a:spcAft>
                <a:spcPts val="0"/>
              </a:spcAft>
              <a:buFont typeface="Symbol"/>
              <a:buChar char="·"/>
            </a:pPr>
            <a:r>
              <a:rPr lang="it-IT" sz="2000" spc="30">
                <a:solidFill>
                  <a:srgbClr val="000000"/>
                </a:solidFill>
                <a:latin typeface="Arial" pitchFamily="2" panose="2263545234"/>
              </a:rPr>
              <a:t>Il 31 marzo 2009 si è scoperto che già dal 2004</a:t>
            </a:r>
            <a:r>
              <a:rPr lang="it-IT" sz="2050" b="1" spc="30">
                <a:solidFill>
                  <a:srgbClr val="669900"/>
                </a:solidFill>
                <a:latin typeface="Arial" pitchFamily="2" panose="2263545234"/>
              </a:rPr>
              <a:t> EDF ha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050" b="1" spc="-70">
                <a:solidFill>
                  <a:srgbClr val="669900"/>
                </a:solidFill>
                <a:latin typeface="Arial" pitchFamily="2" panose="2263545234"/>
              </a:rPr>
              <a:t>effettuato operazioni di spionaggio informatico contro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050" b="1" spc="-10">
                <a:solidFill>
                  <a:srgbClr val="669900"/>
                </a:solidFill>
                <a:latin typeface="Arial" pitchFamily="2" panose="2263545234"/>
              </a:rPr>
              <a:t>Greenpeace</a:t>
            </a:r>
            <a:r>
              <a:rPr lang="it-IT" sz="2000" spc="-10">
                <a:solidFill>
                  <a:srgbClr val="000000"/>
                </a:solidFill>
                <a:latin typeface="Arial" pitchFamily="2" panose="2263545234"/>
              </a:rPr>
              <a:t> nei 4 Paesi dove ha maggiori interessi: Francia,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000" spc="-10">
                <a:solidFill>
                  <a:srgbClr val="000000"/>
                </a:solidFill>
                <a:latin typeface="Arial" pitchFamily="2" panose="2263545234"/>
              </a:rPr>
              <a:t>Regno Unito, Spagna e Belgio. </a:t>
            </a:r>
          </a:p>
          <a:p>
            <a:pPr marL="822960" marR="0" indent="365760" algn="l">
              <a:lnSpc>
                <a:spcPct val="95999"/>
              </a:lnSpc>
              <a:spcBef>
                <a:spcPts val="2700"/>
              </a:spcBef>
              <a:spcAft>
                <a:spcPts val="0"/>
              </a:spcAft>
              <a:buFont typeface="Symbol"/>
              <a:buChar char="·"/>
            </a:pPr>
            <a:r>
              <a:rPr lang="it-IT" sz="2050" b="1" spc="-70">
                <a:solidFill>
                  <a:srgbClr val="669900"/>
                </a:solidFill>
                <a:latin typeface="Arial" pitchFamily="2" panose="2263545234"/>
              </a:rPr>
              <a:t>Le operazioni sono state effettuate dalla società Kargus al </a:t>
            </a:r>
          </a:p>
          <a:p>
            <a:pPr marL="1143000" marR="0" indent="0" algn="l">
              <a:lnSpc>
                <a:spcPct val="95999"/>
              </a:lnSpc>
              <a:spcBef>
                <a:spcPts val="180"/>
              </a:spcBef>
              <a:spcAft>
                <a:spcPts val="0"/>
              </a:spcAft>
            </a:pPr>
            <a:r>
              <a:rPr lang="it-IT" sz="2050" b="1" spc="-70">
                <a:solidFill>
                  <a:srgbClr val="669900"/>
                </a:solidFill>
                <a:latin typeface="Arial" pitchFamily="2" panose="2263545234"/>
              </a:rPr>
              <a:t>costo di 13 mila euro al mese e prevedevano anche la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050" b="1" spc="-60">
                <a:solidFill>
                  <a:srgbClr val="669900"/>
                </a:solidFill>
                <a:latin typeface="Arial" pitchFamily="2" panose="2263545234"/>
              </a:rPr>
              <a:t>possibilità di infiltrazioni nell’organizzazione ambientalista </a:t>
            </a:r>
          </a:p>
          <a:p>
            <a:pPr marL="822960" marR="0" indent="320040" algn="l">
              <a:lnSpc>
                <a:spcPct val="95999"/>
              </a:lnSpc>
              <a:spcBef>
                <a:spcPts val="3240"/>
              </a:spcBef>
              <a:spcAft>
                <a:spcPts val="0"/>
              </a:spcAft>
              <a:buFont typeface="Symbol"/>
              <a:buChar char="·"/>
            </a:pPr>
            <a:r>
              <a:rPr lang="it-IT" sz="2000" spc="30">
                <a:solidFill>
                  <a:srgbClr val="000000"/>
                </a:solidFill>
                <a:latin typeface="Arial" pitchFamily="2" panose="2263545234"/>
              </a:rPr>
              <a:t>A seguito della scoperta, EDF ha sospeso due alti funzionari </a:t>
            </a:r>
          </a:p>
          <a:p>
            <a:pPr marL="0" marR="0" indent="0" algn="ctr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000" spc="0">
                <a:solidFill>
                  <a:srgbClr val="000000"/>
                </a:solidFill>
                <a:latin typeface="Arial" pitchFamily="2" panose="2263545234"/>
              </a:rPr>
              <a:t>responsabili della sicurezza interna. E’ chiaro però che non è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2160"/>
              </a:spcAft>
            </a:pPr>
            <a:r>
              <a:rPr lang="it-IT" sz="2000" spc="0">
                <a:solidFill>
                  <a:srgbClr val="000000"/>
                </a:solidFill>
                <a:latin typeface="Arial" pitchFamily="2" panose="2263545234"/>
              </a:rPr>
              <a:t>possibile scaricare questa responsabilità solo su due persone. </a:t>
            </a:r>
          </a:p>
        </p:txBody>
      </p:sp>
    </p:spTree>
  </p:cSld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0"/>
          </a:schemeClr>
        </a:solidFill>
      </p:bgPr>
    </p:bg>
    <p:spTree>
      <p:nvGrpSpPr>
        <p:cNvPr id="254" name=""/>
        <p:cNvGrpSpPr/>
        <p:nvPr/>
      </p:nvGrpSpPr>
      <p:grpSpPr/>
      <p:sp>
        <p:nvSpPr>
          <p:cNvPr id="255" name=""/>
          <p:cNvSpPr/>
          <p:nvPr>
            <p:ph type="body" idx="10"/>
          </p:nvPr>
        </p:nvSpPr>
        <p:spPr>
          <a:xfrm>
            <a:off x="755650" y="1384300"/>
            <a:ext cx="9169400" cy="4809490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>
            <a:normAutofit fontScale="95000"/>
          </a:bodyPr>
          <a:lstStyle/>
          <a:p>
            <a:pPr marL="731520" marR="0" indent="0" algn="l">
              <a:lnSpc>
                <a:spcPct val="81599"/>
              </a:lnSpc>
              <a:spcAft>
                <a:spcPts val="0"/>
              </a:spcAft>
            </a:pPr>
            <a:r>
              <a:rPr lang="it-IT" sz="3050" b="1" spc="-30">
                <a:solidFill>
                  <a:srgbClr val="669900"/>
                </a:solidFill>
                <a:latin typeface="Arial" pitchFamily="2" panose="2263545234"/>
              </a:rPr>
              <a:t>EPR: sistemi di controllo non autorizzati </a:t>
            </a:r>
          </a:p>
          <a:p>
            <a:pPr marL="777240" marR="0" indent="411480" algn="l">
              <a:lnSpc>
                <a:spcPct val="75839"/>
              </a:lnSpc>
              <a:spcBef>
                <a:spcPts val="1620"/>
              </a:spcBef>
              <a:spcAft>
                <a:spcPts val="0"/>
              </a:spcAft>
              <a:buFont typeface="Symbol"/>
              <a:buChar char="·"/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Lo scorso dicembre l'autorit</a:t>
            </a:r>
            <a:r>
              <a:rPr lang="it-IT" sz="2600" spc="0">
                <a:solidFill>
                  <a:srgbClr val="000000"/>
                </a:solidFill>
                <a:latin typeface="Arial" pitchFamily="2" panose="2263545234"/>
              </a:rPr>
              <a:t>à</a:t>
            </a: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 di sicurezza nucleare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-50">
                <a:solidFill>
                  <a:srgbClr val="000000"/>
                </a:solidFill>
                <a:latin typeface="Arial" pitchFamily="2" panose="2263545234"/>
              </a:rPr>
              <a:t>STUK ha consegnato al costruttore francese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-50">
                <a:solidFill>
                  <a:srgbClr val="000000"/>
                </a:solidFill>
                <a:latin typeface="Arial" pitchFamily="2" panose="2263545234"/>
              </a:rPr>
              <a:t>AREVA, una lettera nella quale si dice di non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-50">
                <a:solidFill>
                  <a:srgbClr val="000000"/>
                </a:solidFill>
                <a:latin typeface="Arial" pitchFamily="2" panose="2263545234"/>
              </a:rPr>
              <a:t>registrare "nessun reale avanzamento nella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-50">
                <a:solidFill>
                  <a:srgbClr val="000000"/>
                </a:solidFill>
                <a:latin typeface="Arial" pitchFamily="2" panose="2263545234"/>
              </a:rPr>
              <a:t>progettazione dei sistemi di controllo e protezione" </a:t>
            </a:r>
          </a:p>
          <a:p>
            <a:pPr marL="0" marR="0" indent="0" algn="ctr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-50">
                <a:solidFill>
                  <a:srgbClr val="000000"/>
                </a:solidFill>
                <a:latin typeface="Arial" pitchFamily="2" panose="2263545234"/>
              </a:rPr>
              <a:t>che potrebbe portare a un arresto della costruzione </a:t>
            </a:r>
          </a:p>
          <a:p>
            <a:pPr marL="1143000" marR="0" indent="0" algn="l">
              <a:lnSpc>
                <a:spcPct val="7775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del reattore </a:t>
            </a:r>
          </a:p>
          <a:p>
            <a:pPr marL="777240" marR="0" indent="411480" algn="l">
              <a:lnSpc>
                <a:spcPct val="73919"/>
              </a:lnSpc>
              <a:spcBef>
                <a:spcPts val="720"/>
              </a:spcBef>
              <a:spcAft>
                <a:spcPts val="0"/>
              </a:spcAft>
              <a:buFont typeface="Symbol"/>
              <a:buChar char="·"/>
            </a:pPr>
            <a:r>
              <a:rPr lang="it-IT" sz="2400" spc="10">
                <a:solidFill>
                  <a:srgbClr val="000000"/>
                </a:solidFill>
                <a:latin typeface="Arial" pitchFamily="2" panose="2263545234"/>
              </a:rPr>
              <a:t>La lettera indica una seria mancanza di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-50">
                <a:solidFill>
                  <a:srgbClr val="000000"/>
                </a:solidFill>
                <a:latin typeface="Arial" pitchFamily="2" panose="2263545234"/>
              </a:rPr>
              <a:t>professionalità nella costruzione di Olkiluoto 3; la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-60">
                <a:solidFill>
                  <a:srgbClr val="000000"/>
                </a:solidFill>
                <a:latin typeface="Arial" pitchFamily="2" panose="2263545234"/>
              </a:rPr>
              <a:t>STUK sta ancora aspettando che AREVA fornisca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-50">
                <a:solidFill>
                  <a:srgbClr val="000000"/>
                </a:solidFill>
                <a:latin typeface="Arial" pitchFamily="2" panose="2263545234"/>
              </a:rPr>
              <a:t>"un progetto adeguato, che soddisfi i principi basilari </a:t>
            </a:r>
          </a:p>
          <a:p>
            <a:pPr marL="1143000" marR="0" indent="0" algn="l">
              <a:lnSpc>
                <a:spcPct val="77759"/>
              </a:lnSpc>
              <a:spcBef>
                <a:spcPts val="0"/>
              </a:spcBef>
              <a:spcAft>
                <a:spcPts val="720"/>
              </a:spcAft>
            </a:pPr>
            <a:r>
              <a:rPr lang="it-IT" sz="2400" spc="-50">
                <a:solidFill>
                  <a:srgbClr val="000000"/>
                </a:solidFill>
                <a:latin typeface="Arial" pitchFamily="2" panose="2263545234"/>
              </a:rPr>
              <a:t>della sicurezza nucleare". </a:t>
            </a:r>
          </a:p>
        </p:txBody>
      </p:sp>
    </p:spTree>
  </p:cSld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0"/>
          </a:schemeClr>
        </a:solidFill>
      </p:bgPr>
    </p:bg>
    <p:spTree>
      <p:nvGrpSpPr>
        <p:cNvPr id="259" name=""/>
        <p:cNvGrpSpPr/>
        <p:nvPr/>
      </p:nvGrpSpPr>
      <p:grpSpPr/>
      <p:sp>
        <p:nvSpPr>
          <p:cNvPr id="260" name=""/>
          <p:cNvSpPr/>
          <p:nvPr>
            <p:ph type="body" idx="10"/>
          </p:nvPr>
        </p:nvSpPr>
        <p:spPr>
          <a:xfrm>
            <a:off x="755650" y="1346200"/>
            <a:ext cx="9169400" cy="4847590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731520" marR="0" indent="0" algn="l">
              <a:lnSpc>
                <a:spcPct val="95999"/>
              </a:lnSpc>
              <a:spcAft>
                <a:spcPts val="0"/>
              </a:spcAft>
            </a:pPr>
            <a:r>
              <a:rPr lang="it-IT" sz="3650" b="1" spc="0">
                <a:solidFill>
                  <a:srgbClr val="669900"/>
                </a:solidFill>
                <a:latin typeface="Arial" pitchFamily="2" panose="2263545234"/>
              </a:rPr>
              <a:t>EPR: un prototipo incompleto </a:t>
            </a:r>
          </a:p>
          <a:p>
            <a:pPr marL="777240" marR="0" indent="0" algn="l">
              <a:lnSpc>
                <a:spcPct val="95999"/>
              </a:lnSpc>
              <a:spcBef>
                <a:spcPts val="1260"/>
              </a:spcBef>
              <a:spcAft>
                <a:spcPts val="0"/>
              </a:spcAft>
            </a:pPr>
            <a:r>
              <a:rPr lang="it-IT" sz="2800" spc="-40">
                <a:solidFill>
                  <a:srgbClr val="000000"/>
                </a:solidFill>
                <a:latin typeface="Arial" pitchFamily="2" panose="2263545234"/>
              </a:rPr>
              <a:t>• Lo scorso ottobre, per la prima volta nella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800" spc="-30">
                <a:solidFill>
                  <a:srgbClr val="000000"/>
                </a:solidFill>
                <a:latin typeface="Arial" pitchFamily="2" panose="2263545234"/>
              </a:rPr>
              <a:t>storia, con un comunicato congiunto tre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800" spc="-30">
                <a:solidFill>
                  <a:srgbClr val="000000"/>
                </a:solidFill>
                <a:latin typeface="Arial" pitchFamily="2" panose="2263545234"/>
              </a:rPr>
              <a:t>agenzie di sicurezza nucleare, la francese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800" spc="-30">
                <a:solidFill>
                  <a:srgbClr val="000000"/>
                </a:solidFill>
                <a:latin typeface="Arial" pitchFamily="2" panose="2263545234"/>
              </a:rPr>
              <a:t>ASN, la britannica HSE’sND e la finlandese </a:t>
            </a:r>
          </a:p>
          <a:p>
            <a:pPr marL="1143000" marR="0" indent="0" algn="l">
              <a:lnSpc>
                <a:spcPct val="8063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800" spc="-30">
                <a:solidFill>
                  <a:srgbClr val="000000"/>
                </a:solidFill>
                <a:latin typeface="Arial" pitchFamily="2" panose="2263545234"/>
              </a:rPr>
              <a:t>STUK hanno certificato la non osservanza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800" spc="-20">
                <a:solidFill>
                  <a:srgbClr val="000000"/>
                </a:solidFill>
                <a:latin typeface="Arial" pitchFamily="2" panose="2263545234"/>
              </a:rPr>
              <a:t>del “principio di indipendenza”: </a:t>
            </a:r>
          </a:p>
          <a:p>
            <a:pPr marL="1143000" marR="0" indent="0" algn="l">
              <a:lnSpc>
                <a:spcPct val="95999"/>
              </a:lnSpc>
              <a:spcBef>
                <a:spcPts val="3240"/>
              </a:spcBef>
              <a:spcAft>
                <a:spcPts val="0"/>
              </a:spcAft>
            </a:pPr>
            <a:r>
              <a:rPr lang="it-IT" sz="2800" b="1" spc="-50">
                <a:solidFill>
                  <a:srgbClr val="669900"/>
                </a:solidFill>
                <a:latin typeface="Arial" pitchFamily="2" panose="2263545234"/>
              </a:rPr>
              <a:t>nel progetto dell’EPR il sistema di </a:t>
            </a:r>
          </a:p>
          <a:p>
            <a:pPr marL="0" marR="0" indent="0" algn="ctr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800" b="1" spc="-30">
                <a:solidFill>
                  <a:srgbClr val="669900"/>
                </a:solidFill>
                <a:latin typeface="Arial" pitchFamily="2" panose="2263545234"/>
              </a:rPr>
              <a:t>emergenza non è indipendente da quello </a:t>
            </a:r>
          </a:p>
          <a:p>
            <a:pPr marL="1143000" marR="0" indent="0" algn="l">
              <a:lnSpc>
                <a:spcPct val="77759"/>
              </a:lnSpc>
              <a:spcBef>
                <a:spcPts val="0"/>
              </a:spcBef>
              <a:spcAft>
                <a:spcPts val="1260"/>
              </a:spcAft>
            </a:pPr>
            <a:r>
              <a:rPr lang="it-IT" sz="2800" b="1" spc="0">
                <a:solidFill>
                  <a:srgbClr val="669900"/>
                </a:solidFill>
                <a:latin typeface="Arial" pitchFamily="2" panose="2263545234"/>
              </a:rPr>
              <a:t>di normale funzionamento</a:t>
            </a:r>
            <a:r>
              <a:rPr lang="it-IT" sz="300" spc="0">
                <a:solidFill>
                  <a:srgbClr val="669900"/>
                </a:solidFill>
                <a:latin typeface="Arial" pitchFamily="2" panose="2263545234"/>
              </a:rPr>
              <a:t>. </a:t>
            </a:r>
          </a:p>
        </p:txBody>
      </p:sp>
    </p:spTree>
  </p:cSld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0"/>
          </a:schemeClr>
        </a:solidFill>
      </p:bgPr>
    </p:bg>
    <p:spTree>
      <p:nvGrpSpPr>
        <p:cNvPr id="264" name=""/>
        <p:cNvGrpSpPr/>
        <p:nvPr/>
      </p:nvGrpSpPr>
      <p:grpSpPr/>
      <p:sp>
        <p:nvSpPr>
          <p:cNvPr id="265" name=""/>
          <p:cNvSpPr/>
          <p:nvPr>
            <p:ph type="body" idx="10"/>
          </p:nvPr>
        </p:nvSpPr>
        <p:spPr>
          <a:xfrm>
            <a:off x="755650" y="1346200"/>
            <a:ext cx="9169400" cy="4847590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731520" marR="0" indent="0" algn="l">
              <a:lnSpc>
                <a:spcPct val="84479"/>
              </a:lnSpc>
              <a:spcAft>
                <a:spcPts val="0"/>
              </a:spcAft>
            </a:pPr>
            <a:r>
              <a:rPr lang="it-IT" sz="3600" b="1" spc="0">
                <a:solidFill>
                  <a:srgbClr val="669900"/>
                </a:solidFill>
                <a:latin typeface="Arial" pitchFamily="2" panose="2263545234"/>
              </a:rPr>
              <a:t>INCIDENTE GRAVE A UN EPR </a:t>
            </a:r>
          </a:p>
          <a:p>
            <a:pPr marL="822960" marR="0" indent="365760" algn="l">
              <a:lnSpc>
                <a:spcPct val="86399"/>
              </a:lnSpc>
              <a:spcBef>
                <a:spcPts val="1440"/>
              </a:spcBef>
              <a:spcAft>
                <a:spcPts val="0"/>
              </a:spcAft>
              <a:buFont typeface="Symbol"/>
              <a:buChar char="·"/>
            </a:pPr>
            <a:r>
              <a:rPr lang="it-IT" sz="2400" spc="50">
                <a:solidFill>
                  <a:srgbClr val="000000"/>
                </a:solidFill>
                <a:latin typeface="Arial" pitchFamily="2" panose="2263545234"/>
              </a:rPr>
              <a:t>Greenpeace ha commissionato un rapporto tecnico </a:t>
            </a:r>
          </a:p>
          <a:p>
            <a:pPr marL="1143000" marR="0" indent="0" algn="l">
              <a:lnSpc>
                <a:spcPct val="911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per verificare le conseguenze di un attentato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terroristico o incidente grave a un EPR </a:t>
            </a:r>
          </a:p>
          <a:p>
            <a:pPr marL="822960" marR="0" indent="365760" algn="l">
              <a:lnSpc>
                <a:spcPct val="87359"/>
              </a:lnSpc>
              <a:spcBef>
                <a:spcPts val="180"/>
              </a:spcBef>
              <a:spcAft>
                <a:spcPts val="0"/>
              </a:spcAft>
              <a:buFont typeface="Symbol"/>
              <a:buChar char="·"/>
            </a:pPr>
            <a:r>
              <a:rPr lang="it-IT" sz="2400" spc="40">
                <a:solidFill>
                  <a:srgbClr val="000000"/>
                </a:solidFill>
                <a:latin typeface="Arial" pitchFamily="2" panose="2263545234"/>
              </a:rPr>
              <a:t>EDF, il gestore francese, esclude la possibilità di un </a:t>
            </a:r>
          </a:p>
          <a:p>
            <a:pPr marL="1143000" marR="0" indent="0" algn="l">
              <a:lnSpc>
                <a:spcPct val="9023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tale evento in quanto “praticamente eliminato” grazie </a:t>
            </a:r>
          </a:p>
          <a:p>
            <a:pPr marL="1143000" marR="0" indent="0" algn="l">
              <a:lnSpc>
                <a:spcPct val="8927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al guscio di contenimento secondario: questa </a:t>
            </a:r>
          </a:p>
          <a:p>
            <a:pPr marL="1143000" marR="0" indent="0" algn="l">
              <a:lnSpc>
                <a:spcPct val="9023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affermazione non è suffragata da dati disponibili al </a:t>
            </a:r>
          </a:p>
          <a:p>
            <a:pPr marL="1143000" marR="0" indent="0" algn="l">
              <a:lnSpc>
                <a:spcPct val="9311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pubblico </a:t>
            </a:r>
          </a:p>
          <a:p>
            <a:pPr marL="822960" marR="0" indent="365760" algn="l">
              <a:lnSpc>
                <a:spcPct val="74879"/>
              </a:lnSpc>
              <a:spcBef>
                <a:spcPts val="540"/>
              </a:spcBef>
              <a:spcAft>
                <a:spcPts val="0"/>
              </a:spcAft>
              <a:buFont typeface="Symbol"/>
              <a:buChar char="·"/>
            </a:pPr>
            <a:r>
              <a:rPr lang="it-IT" sz="2400" spc="50">
                <a:solidFill>
                  <a:srgbClr val="000000"/>
                </a:solidFill>
                <a:latin typeface="Arial" pitchFamily="2" panose="2263545234"/>
              </a:rPr>
              <a:t>L’andamento dei lavori in Finlandia mette in </a:t>
            </a:r>
          </a:p>
          <a:p>
            <a:pPr marL="0" marR="0" indent="0" algn="ctr">
              <a:lnSpc>
                <a:spcPct val="8351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discussione la validità delle valutazioni di sicurezza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basate su dati di progetto e non su come sono state </a:t>
            </a:r>
          </a:p>
          <a:p>
            <a:pPr marL="1143000" marR="0" indent="0" algn="l">
              <a:lnSpc>
                <a:spcPct val="94079"/>
              </a:lnSpc>
              <a:spcBef>
                <a:spcPts val="0"/>
              </a:spcBef>
              <a:spcAft>
                <a:spcPts val="54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realizzate le opere. </a:t>
            </a:r>
          </a:p>
        </p:txBody>
      </p:sp>
    </p:spTree>
  </p:cSld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0"/>
          </a:schemeClr>
        </a:solidFill>
      </p:bgPr>
    </p:bg>
    <p:spTree>
      <p:nvGrpSpPr>
        <p:cNvPr id="269" name=""/>
        <p:cNvGrpSpPr/>
        <p:nvPr/>
      </p:nvGrpSpPr>
      <p:grpSpPr/>
      <p:sp>
        <p:nvSpPr>
          <p:cNvPr id="270" name=""/>
          <p:cNvSpPr/>
          <p:nvPr>
            <p:ph type="body" idx="10"/>
          </p:nvPr>
        </p:nvSpPr>
        <p:spPr>
          <a:xfrm>
            <a:off x="755650" y="812800"/>
            <a:ext cx="9169400" cy="1214755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731520" marR="0" indent="0" algn="l">
              <a:lnSpc>
                <a:spcPct val="95999"/>
              </a:lnSpc>
              <a:spcAft>
                <a:spcPts val="5400"/>
              </a:spcAft>
            </a:pPr>
            <a:r>
              <a:rPr lang="it-IT" sz="3300" b="1" spc="-50">
                <a:solidFill>
                  <a:srgbClr val="669900"/>
                </a:solidFill>
                <a:latin typeface="Arial" pitchFamily="2" panose="2263545234"/>
              </a:rPr>
              <a:t>Incidente a un EPR: caso peggiore </a:t>
            </a:r>
          </a:p>
        </p:txBody>
      </p:sp>
      <p:sp>
        <p:nvSpPr>
          <p:cNvPr id="271" name=""/>
          <p:cNvSpPr/>
          <p:nvPr>
            <p:ph type="body" idx="10"/>
          </p:nvPr>
        </p:nvSpPr>
        <p:spPr>
          <a:xfrm>
            <a:off x="755650" y="2027555"/>
            <a:ext cx="9169400" cy="337820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868680" marR="0" indent="0" algn="l">
              <a:lnSpc>
                <a:spcPct val="108479"/>
              </a:lnSpc>
              <a:spcAft>
                <a:spcPts val="0"/>
              </a:spcAft>
              <a:tabLst>
                <a:tab pos="7717790" algn="r"/>
              </a:tabLst>
            </a:pPr>
            <a:r>
              <a:rPr lang="it-IT" sz="1700" b="1" spc="-10">
                <a:solidFill>
                  <a:srgbClr val="090001"/>
                </a:solidFill>
                <a:latin typeface="Tahoma" pitchFamily="2" panose="2263545234"/>
              </a:rPr>
              <a:t>Rapporto Greenpeace </a:t>
            </a:r>
            <a:r>
              <a:rPr lang="it-IT" sz="2050" b="1" spc="60">
                <a:solidFill>
                  <a:srgbClr val="090001"/>
                </a:solidFill>
                <a:latin typeface="Arial" pitchFamily="2" panose="2263545234"/>
              </a:rPr>
              <a:t>max media min </a:t>
            </a:r>
          </a:p>
        </p:txBody>
      </p:sp>
      <p:sp>
        <p:nvSpPr>
          <p:cNvPr id="274" name=""/>
          <p:cNvSpPr/>
          <p:nvPr>
            <p:ph type="body" idx="10"/>
          </p:nvPr>
        </p:nvSpPr>
        <p:spPr>
          <a:xfrm>
            <a:off x="755650" y="3980815"/>
            <a:ext cx="9169400" cy="213360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960120" marR="0" indent="0" algn="l">
              <a:lnSpc>
                <a:spcPct val="75839"/>
              </a:lnSpc>
              <a:spcAft>
                <a:spcPts val="0"/>
              </a:spcAft>
            </a:pPr>
            <a:r>
              <a:rPr lang="it-IT" sz="1750" b="1" spc="0">
                <a:solidFill>
                  <a:srgbClr val="090001"/>
                </a:solidFill>
                <a:latin typeface="Tahoma" pitchFamily="2" panose="2263545234"/>
              </a:rPr>
              <a:t>Per EDF </a:t>
            </a:r>
          </a:p>
        </p:txBody>
      </p:sp>
    </p:spTree>
  </p:cSld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0"/>
          </a:schemeClr>
        </a:solidFill>
      </p:bgPr>
    </p:bg>
    <p:spTree>
      <p:nvGrpSpPr>
        <p:cNvPr id="280" name=""/>
        <p:cNvGrpSpPr/>
        <p:nvPr/>
      </p:nvGrpSpPr>
      <p:grpSpPr/>
      <p:sp>
        <p:nvSpPr>
          <p:cNvPr id="281" name=""/>
          <p:cNvSpPr/>
          <p:nvPr>
            <p:ph type="body" idx="10"/>
          </p:nvPr>
        </p:nvSpPr>
        <p:spPr>
          <a:xfrm>
            <a:off x="755650" y="1384300"/>
            <a:ext cx="9169400" cy="4809490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685800" marR="0" indent="0" algn="l">
              <a:lnSpc>
                <a:spcPct val="82559"/>
              </a:lnSpc>
              <a:spcAft>
                <a:spcPts val="0"/>
              </a:spcAft>
            </a:pPr>
            <a:r>
              <a:rPr lang="it-IT" sz="3250" b="1" spc="-20">
                <a:solidFill>
                  <a:srgbClr val="669900"/>
                </a:solidFill>
                <a:latin typeface="Arial" pitchFamily="2" panose="2263545234"/>
              </a:rPr>
              <a:t>Il caso del nucleare sovietico di ENEL </a:t>
            </a:r>
          </a:p>
          <a:p>
            <a:pPr marL="822960" marR="0" indent="0" algn="l">
              <a:lnSpc>
                <a:spcPct val="95999"/>
              </a:lnSpc>
              <a:spcBef>
                <a:spcPts val="1620"/>
              </a:spcBef>
              <a:spcAft>
                <a:spcPts val="0"/>
              </a:spcAft>
            </a:pPr>
            <a:r>
              <a:rPr lang="it-IT" sz="2400" spc="10">
                <a:solidFill>
                  <a:srgbClr val="000000"/>
                </a:solidFill>
                <a:latin typeface="Arial" pitchFamily="2" panose="2263545234"/>
              </a:rPr>
              <a:t>• Nell’accordo con il governo slovacco per l’acquisto </a:t>
            </a:r>
          </a:p>
          <a:p>
            <a:pPr marL="1143000" marR="0" indent="0" algn="l">
              <a:lnSpc>
                <a:spcPct val="95999"/>
              </a:lnSpc>
              <a:spcBef>
                <a:spcPts val="180"/>
              </a:spcBef>
              <a:spcAft>
                <a:spcPts val="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del 66% della Slovenske Electrarne (SE) si </a:t>
            </a:r>
          </a:p>
          <a:p>
            <a:pPr marL="1143000" marR="0" indent="0" algn="l">
              <a:lnSpc>
                <a:spcPct val="95999"/>
              </a:lnSpc>
              <a:spcBef>
                <a:spcPts val="180"/>
              </a:spcBef>
              <a:spcAft>
                <a:spcPts val="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prevedono interventi su tecnologia nucleare </a:t>
            </a:r>
          </a:p>
          <a:p>
            <a:pPr marL="1143000" marR="0" indent="0" algn="l">
              <a:lnSpc>
                <a:spcPct val="95999"/>
              </a:lnSpc>
              <a:spcBef>
                <a:spcPts val="180"/>
              </a:spcBef>
              <a:spcAft>
                <a:spcPts val="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sovietica risalente agli anni ‘70 e, in particolare: </a:t>
            </a:r>
          </a:p>
          <a:p>
            <a:pPr marL="1234440" marR="0" indent="0" algn="l">
              <a:lnSpc>
                <a:spcPct val="95999"/>
              </a:lnSpc>
              <a:spcBef>
                <a:spcPts val="4140"/>
              </a:spcBef>
              <a:spcAft>
                <a:spcPts val="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– Il completamento di due reattori tipo VVER </a:t>
            </a:r>
          </a:p>
          <a:p>
            <a:pPr marL="150876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440/213 a Mochovce (unità 3 e 4) </a:t>
            </a:r>
          </a:p>
          <a:p>
            <a:pPr marL="0" marR="0" indent="0" algn="ctr">
              <a:lnSpc>
                <a:spcPct val="95999"/>
              </a:lnSpc>
              <a:spcBef>
                <a:spcPts val="720"/>
              </a:spcBef>
              <a:spcAft>
                <a:spcPts val="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– Aggiornamento di due reattori VVER 440/213 a </a:t>
            </a:r>
          </a:p>
          <a:p>
            <a:pPr marL="1554480" marR="0" indent="0" algn="l">
              <a:lnSpc>
                <a:spcPct val="82559"/>
              </a:lnSpc>
              <a:spcBef>
                <a:spcPts val="180"/>
              </a:spcBef>
              <a:spcAft>
                <a:spcPts val="540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Bohunice </a:t>
            </a:r>
          </a:p>
        </p:txBody>
      </p:sp>
    </p:spTree>
  </p:cSld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0"/>
          </a:schemeClr>
        </a:solidFill>
      </p:bgPr>
    </p:bg>
    <p:spTree>
      <p:nvGrpSpPr>
        <p:cNvPr id="285" name=""/>
        <p:cNvGrpSpPr/>
        <p:nvPr/>
      </p:nvGrpSpPr>
      <p:grpSpPr/>
      <p:sp>
        <p:nvSpPr>
          <p:cNvPr id="286" name=""/>
          <p:cNvSpPr/>
          <p:nvPr>
            <p:ph type="body" idx="10"/>
          </p:nvPr>
        </p:nvSpPr>
        <p:spPr>
          <a:xfrm>
            <a:off x="755650" y="1384300"/>
            <a:ext cx="9169400" cy="4809490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731520" marR="0" indent="0" algn="l">
              <a:lnSpc>
                <a:spcPct val="95999"/>
              </a:lnSpc>
              <a:spcAft>
                <a:spcPts val="0"/>
              </a:spcAft>
            </a:pPr>
            <a:r>
              <a:rPr lang="it-IT" sz="2850" b="1" spc="-10">
                <a:solidFill>
                  <a:srgbClr val="669900"/>
                </a:solidFill>
                <a:latin typeface="Arial" pitchFamily="2" panose="2263545234"/>
              </a:rPr>
              <a:t>Quasi 3 miliardi di € per un reattore anni ’70 </a:t>
            </a:r>
          </a:p>
          <a:p>
            <a:pPr marL="822960" marR="0" indent="365760" algn="l">
              <a:lnSpc>
                <a:spcPct val="95999"/>
              </a:lnSpc>
              <a:spcBef>
                <a:spcPts val="1260"/>
              </a:spcBef>
              <a:spcAft>
                <a:spcPts val="0"/>
              </a:spcAft>
              <a:buFont typeface="Symbol"/>
              <a:buChar char="·"/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Il costo di progetto iniziale del completamento è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-50">
                <a:solidFill>
                  <a:srgbClr val="000000"/>
                </a:solidFill>
                <a:latin typeface="Arial" pitchFamily="2" panose="2263545234"/>
              </a:rPr>
              <a:t>stimato a 1,9 miliardi di euro per 880 MW. La stima è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-40">
                <a:solidFill>
                  <a:srgbClr val="000000"/>
                </a:solidFill>
                <a:latin typeface="Arial" pitchFamily="2" panose="2263545234"/>
              </a:rPr>
              <a:t>stata recentemente alzata a circa </a:t>
            </a:r>
            <a:r>
              <a:rPr lang="it-IT" sz="2400" b="1" spc="-40">
                <a:solidFill>
                  <a:srgbClr val="000000"/>
                </a:solidFill>
                <a:latin typeface="Arial" pitchFamily="2" panose="2263545234"/>
              </a:rPr>
              <a:t>2,8 mld €,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-50">
                <a:solidFill>
                  <a:srgbClr val="000000"/>
                </a:solidFill>
                <a:latin typeface="Arial" pitchFamily="2" panose="2263545234"/>
              </a:rPr>
              <a:t>ammettendo che potrebbe non essere l’ultima stima. </a:t>
            </a:r>
          </a:p>
          <a:p>
            <a:pPr marL="822960" marR="0" indent="32004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  <a:buFont typeface="Symbol"/>
              <a:buChar char="·"/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Anche senza includere i costi già pagati all’epoca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-50">
                <a:solidFill>
                  <a:srgbClr val="000000"/>
                </a:solidFill>
                <a:latin typeface="Arial" pitchFamily="2" panose="2263545234"/>
              </a:rPr>
              <a:t>(regime comunista) il costo equivalente è di 3,2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-10">
                <a:solidFill>
                  <a:srgbClr val="000000"/>
                </a:solidFill>
                <a:latin typeface="Arial" pitchFamily="2" panose="2263545234"/>
              </a:rPr>
              <a:t>miliardi di euro per 1000 MW</a:t>
            </a:r>
            <a:r>
              <a:rPr lang="it-IT" sz="300" spc="-10">
                <a:solidFill>
                  <a:srgbClr val="669900"/>
                </a:solidFill>
                <a:latin typeface="Arial" pitchFamily="2" panose="2263545234"/>
              </a:rPr>
              <a:t> (</a:t>
            </a:r>
            <a:r>
              <a:rPr lang="it-IT" sz="2450" b="1" spc="-10">
                <a:solidFill>
                  <a:srgbClr val="669900"/>
                </a:solidFill>
                <a:latin typeface="Arial" pitchFamily="2" panose="2263545234"/>
              </a:rPr>
              <a:t>quasi il 40% in più di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50" b="1" spc="0">
                <a:solidFill>
                  <a:srgbClr val="669900"/>
                </a:solidFill>
                <a:latin typeface="Arial" pitchFamily="2" panose="2263545234"/>
              </a:rPr>
              <a:t>quanto costa un EPR secondo ENEL</a:t>
            </a:r>
            <a:r>
              <a:rPr lang="it-IT" sz="300" spc="0">
                <a:solidFill>
                  <a:srgbClr val="669900"/>
                </a:solidFill>
                <a:latin typeface="Arial" pitchFamily="2" panose="2263545234"/>
              </a:rPr>
              <a:t>) </a:t>
            </a:r>
          </a:p>
          <a:p>
            <a:pPr marL="822960" marR="0" indent="365760" algn="l">
              <a:lnSpc>
                <a:spcPct val="86399"/>
              </a:lnSpc>
              <a:spcBef>
                <a:spcPts val="0"/>
              </a:spcBef>
              <a:spcAft>
                <a:spcPts val="0"/>
              </a:spcAft>
              <a:buFont typeface="Symbol"/>
              <a:buChar char="·"/>
            </a:pPr>
            <a:r>
              <a:rPr lang="it-IT" sz="2400" spc="20">
                <a:solidFill>
                  <a:srgbClr val="000000"/>
                </a:solidFill>
                <a:latin typeface="Arial" pitchFamily="2" panose="2263545234"/>
              </a:rPr>
              <a:t>La centrale</a:t>
            </a:r>
            <a:r>
              <a:rPr lang="it-IT" sz="2450" b="1" spc="20">
                <a:solidFill>
                  <a:srgbClr val="669900"/>
                </a:solidFill>
                <a:latin typeface="Arial" pitchFamily="2" panose="2263545234"/>
              </a:rPr>
              <a:t> non sarà dotata di un guscio di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50" b="1" spc="-40">
                <a:solidFill>
                  <a:srgbClr val="669900"/>
                </a:solidFill>
                <a:latin typeface="Arial" pitchFamily="2" panose="2263545234"/>
              </a:rPr>
              <a:t>contenimento</a:t>
            </a:r>
            <a:r>
              <a:rPr lang="it-IT" sz="2400" spc="-40">
                <a:solidFill>
                  <a:srgbClr val="000000"/>
                </a:solidFill>
                <a:latin typeface="Arial" pitchFamily="2" panose="2263545234"/>
              </a:rPr>
              <a:t> per proteggerla da un incidente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1980"/>
              </a:spcAft>
            </a:pPr>
            <a:r>
              <a:rPr lang="it-IT" sz="2400" spc="-50">
                <a:solidFill>
                  <a:srgbClr val="000000"/>
                </a:solidFill>
                <a:latin typeface="Arial" pitchFamily="2" panose="2263545234"/>
              </a:rPr>
              <a:t>aereo (“è un evento improbabile” secondo ENEL) </a:t>
            </a:r>
          </a:p>
        </p:txBody>
      </p:sp>
    </p:spTree>
  </p:cSld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0"/>
          </a:schemeClr>
        </a:solidFill>
      </p:bgPr>
    </p:bg>
    <p:spTree>
      <p:nvGrpSpPr>
        <p:cNvPr id="290" name=""/>
        <p:cNvGrpSpPr/>
        <p:nvPr/>
      </p:nvGrpSpPr>
      <p:grpSpPr/>
      <p:sp>
        <p:nvSpPr>
          <p:cNvPr id="291" name=""/>
          <p:cNvSpPr/>
          <p:nvPr>
            <p:ph type="body" idx="10"/>
          </p:nvPr>
        </p:nvSpPr>
        <p:spPr>
          <a:xfrm>
            <a:off x="755650" y="1346200"/>
            <a:ext cx="9169400" cy="4847590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731520" marR="0" indent="0" algn="l">
              <a:lnSpc>
                <a:spcPct val="95999"/>
              </a:lnSpc>
              <a:spcAft>
                <a:spcPts val="0"/>
              </a:spcAft>
            </a:pPr>
            <a:r>
              <a:rPr lang="it-IT" sz="3650" b="1" spc="0">
                <a:solidFill>
                  <a:srgbClr val="669900"/>
                </a:solidFill>
                <a:latin typeface="Arial" pitchFamily="2" panose="2263545234"/>
              </a:rPr>
              <a:t>Tecnologia VVER: in Germania </a:t>
            </a:r>
          </a:p>
          <a:p>
            <a:pPr marL="822960" marR="0" indent="0" algn="l">
              <a:lnSpc>
                <a:spcPct val="84479"/>
              </a:lnSpc>
              <a:spcBef>
                <a:spcPts val="1080"/>
              </a:spcBef>
              <a:spcAft>
                <a:spcPts val="0"/>
              </a:spcAft>
            </a:pPr>
            <a:r>
              <a:rPr lang="it-IT" sz="2800" spc="0">
                <a:solidFill>
                  <a:srgbClr val="000000"/>
                </a:solidFill>
                <a:latin typeface="Arial" pitchFamily="2" panose="2263545234"/>
              </a:rPr>
              <a:t>¥ All’unificazione della Germania nel sito di </a:t>
            </a:r>
          </a:p>
          <a:p>
            <a:pPr marL="1143000" marR="0" indent="0" algn="l">
              <a:lnSpc>
                <a:spcPct val="84479"/>
              </a:lnSpc>
              <a:spcBef>
                <a:spcPts val="180"/>
              </a:spcBef>
              <a:spcAft>
                <a:spcPts val="0"/>
              </a:spcAft>
            </a:pPr>
            <a:r>
              <a:rPr lang="it-IT" sz="2800" spc="0">
                <a:solidFill>
                  <a:srgbClr val="000000"/>
                </a:solidFill>
                <a:latin typeface="Arial" pitchFamily="2" panose="2263545234"/>
              </a:rPr>
              <a:t>Greisfwald nell’ex Germania Est c’erano </a:t>
            </a:r>
          </a:p>
          <a:p>
            <a:pPr marL="1234440" marR="0" indent="0" algn="l">
              <a:lnSpc>
                <a:spcPct val="95999"/>
              </a:lnSpc>
              <a:spcBef>
                <a:spcPts val="3960"/>
              </a:spcBef>
              <a:spcAft>
                <a:spcPts val="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– 4 unità VVER di prima generazione che furono </a:t>
            </a:r>
          </a:p>
          <a:p>
            <a:pPr marL="150876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subito chiuse; </a:t>
            </a:r>
          </a:p>
          <a:p>
            <a:pPr marL="123444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300" spc="20">
                <a:solidFill>
                  <a:srgbClr val="669900"/>
                </a:solidFill>
                <a:latin typeface="Arial" pitchFamily="2" panose="2263545234"/>
              </a:rPr>
              <a:t>– </a:t>
            </a:r>
            <a:r>
              <a:rPr lang="it-IT" sz="2450" b="1" spc="20">
                <a:solidFill>
                  <a:srgbClr val="669900"/>
                </a:solidFill>
                <a:latin typeface="Arial" pitchFamily="2" panose="2263545234"/>
              </a:rPr>
              <a:t>un’unità di seconda generazione (come quella </a:t>
            </a:r>
          </a:p>
          <a:p>
            <a:pPr marL="150876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50" b="1" spc="-20">
                <a:solidFill>
                  <a:srgbClr val="669900"/>
                </a:solidFill>
                <a:latin typeface="Arial" pitchFamily="2" panose="2263545234"/>
              </a:rPr>
              <a:t>di Mochovce) appena completata e in fase di </a:t>
            </a:r>
          </a:p>
          <a:p>
            <a:pPr marL="150876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50" b="1" spc="-10">
                <a:solidFill>
                  <a:srgbClr val="669900"/>
                </a:solidFill>
                <a:latin typeface="Arial" pitchFamily="2" panose="2263545234"/>
              </a:rPr>
              <a:t>avvio che fu chiusa per ragioni di sicurezza</a:t>
            </a:r>
            <a:r>
              <a:rPr lang="it-IT" sz="300" spc="-10">
                <a:solidFill>
                  <a:srgbClr val="669900"/>
                </a:solidFill>
                <a:latin typeface="Arial" pitchFamily="2" panose="2263545234"/>
              </a:rPr>
              <a:t>; </a:t>
            </a:r>
          </a:p>
          <a:p>
            <a:pPr marL="1234440" marR="0" indent="0" algn="l">
              <a:lnSpc>
                <a:spcPct val="83519"/>
              </a:lnSpc>
              <a:spcBef>
                <a:spcPts val="720"/>
              </a:spcBef>
              <a:spcAft>
                <a:spcPts val="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– e 3 unità di classe VVER 1000 la cui costruzione </a:t>
            </a:r>
          </a:p>
          <a:p>
            <a:pPr marL="1508760" marR="0" indent="0" algn="l">
              <a:lnSpc>
                <a:spcPct val="82559"/>
              </a:lnSpc>
              <a:spcBef>
                <a:spcPts val="0"/>
              </a:spcBef>
              <a:spcAft>
                <a:spcPts val="324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fu bloccata </a:t>
            </a:r>
          </a:p>
        </p:txBody>
      </p:sp>
    </p:spTree>
  </p:cSld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0"/>
          </a:schemeClr>
        </a:solidFill>
      </p:bgPr>
    </p:bg>
    <p:spTree>
      <p:nvGrpSpPr>
        <p:cNvPr id="295" name=""/>
        <p:cNvGrpSpPr/>
        <p:nvPr/>
      </p:nvGrpSpPr>
      <p:grpSpPr/>
      <p:sp>
        <p:nvSpPr>
          <p:cNvPr id="296" name=""/>
          <p:cNvSpPr/>
          <p:nvPr>
            <p:ph type="body" idx="10"/>
          </p:nvPr>
        </p:nvSpPr>
        <p:spPr>
          <a:xfrm>
            <a:off x="755650" y="1346200"/>
            <a:ext cx="9169400" cy="4847590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731520" marR="0" indent="0" algn="l">
              <a:lnSpc>
                <a:spcPct val="95999"/>
              </a:lnSpc>
              <a:spcAft>
                <a:spcPts val="0"/>
              </a:spcAft>
            </a:pPr>
            <a:r>
              <a:rPr lang="it-IT" sz="3650" b="1" spc="0">
                <a:solidFill>
                  <a:srgbClr val="669900"/>
                </a:solidFill>
                <a:latin typeface="Arial" pitchFamily="2" panose="2263545234"/>
              </a:rPr>
              <a:t>Tecnologia VVER: in Finlandia </a:t>
            </a:r>
          </a:p>
          <a:p>
            <a:pPr marL="777240" marR="0" indent="411480" algn="l">
              <a:lnSpc>
                <a:spcPct val="86399"/>
              </a:lnSpc>
              <a:spcBef>
                <a:spcPts val="1080"/>
              </a:spcBef>
              <a:spcAft>
                <a:spcPts val="0"/>
              </a:spcAft>
              <a:buFont typeface="Symbol"/>
              <a:buChar char="·"/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La Finlandia negli anni ‘70 riprogettò una centrale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-30">
                <a:solidFill>
                  <a:srgbClr val="000000"/>
                </a:solidFill>
                <a:latin typeface="Arial" pitchFamily="2" panose="2263545234"/>
              </a:rPr>
              <a:t>identica aggiungendo però un guscio di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-50">
                <a:solidFill>
                  <a:srgbClr val="000000"/>
                </a:solidFill>
                <a:latin typeface="Arial" pitchFamily="2" panose="2263545234"/>
              </a:rPr>
              <a:t>contenimento e protezione statunitense e un sistema </a:t>
            </a:r>
          </a:p>
          <a:p>
            <a:pPr marL="1143000" marR="0" indent="0" algn="l">
              <a:lnSpc>
                <a:spcPct val="7775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-50">
                <a:solidFill>
                  <a:srgbClr val="000000"/>
                </a:solidFill>
                <a:latin typeface="Arial" pitchFamily="2" panose="2263545234"/>
              </a:rPr>
              <a:t>di controllo tedesco </a:t>
            </a:r>
          </a:p>
          <a:p>
            <a:pPr marL="777240" marR="0" indent="411480" algn="l">
              <a:lnSpc>
                <a:spcPct val="86399"/>
              </a:lnSpc>
              <a:spcBef>
                <a:spcPts val="900"/>
              </a:spcBef>
              <a:spcAft>
                <a:spcPts val="0"/>
              </a:spcAft>
              <a:buFont typeface="Symbol"/>
              <a:buChar char="·"/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Questo accadeva ben prima di Cernobyl e prima </a:t>
            </a:r>
          </a:p>
          <a:p>
            <a:pPr marL="1143000" marR="0" indent="0" algn="l">
              <a:lnSpc>
                <a:spcPct val="7775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-50">
                <a:solidFill>
                  <a:srgbClr val="000000"/>
                </a:solidFill>
                <a:latin typeface="Arial" pitchFamily="2" panose="2263545234"/>
              </a:rPr>
              <a:t>dell’incidente di Three Miles Island </a:t>
            </a:r>
          </a:p>
          <a:p>
            <a:pPr marL="777240" marR="0" indent="411480" algn="l">
              <a:lnSpc>
                <a:spcPct val="85439"/>
              </a:lnSpc>
              <a:spcBef>
                <a:spcPts val="2700"/>
              </a:spcBef>
              <a:spcAft>
                <a:spcPts val="0"/>
              </a:spcAft>
              <a:buFont typeface="Symbol"/>
              <a:buChar char="·"/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ENEL completerà i reattori senza un guscio di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-50">
                <a:solidFill>
                  <a:srgbClr val="000000"/>
                </a:solidFill>
                <a:latin typeface="Arial" pitchFamily="2" panose="2263545234"/>
              </a:rPr>
              <a:t>protezione (“tanto il reattore è circondato da colline” </a:t>
            </a:r>
          </a:p>
          <a:p>
            <a:pPr marL="0" marR="0" indent="0" algn="ctr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-50">
                <a:solidFill>
                  <a:srgbClr val="000000"/>
                </a:solidFill>
                <a:latin typeface="Arial" pitchFamily="2" panose="2263545234"/>
              </a:rPr>
              <a:t>avrebbe detto F. Conti all’assemblea degli azionisti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252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lo scorso giugno) </a:t>
            </a:r>
          </a:p>
        </p:txBody>
      </p:sp>
    </p:spTree>
  </p:cSld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0"/>
          </a:schemeClr>
        </a:solidFill>
      </p:bgPr>
    </p:bg>
    <p:spTree>
      <p:nvGrpSpPr>
        <p:cNvPr id="300" name=""/>
        <p:cNvGrpSpPr/>
        <p:nvPr/>
      </p:nvGrpSpPr>
      <p:grpSpPr/>
      <p:sp>
        <p:nvSpPr>
          <p:cNvPr id="301" name=""/>
          <p:cNvSpPr/>
          <p:nvPr>
            <p:ph type="body" idx="10"/>
          </p:nvPr>
        </p:nvSpPr>
        <p:spPr>
          <a:xfrm>
            <a:off x="750570" y="1358900"/>
            <a:ext cx="9169400" cy="509270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731520" marR="0" indent="0" algn="l">
              <a:lnSpc>
                <a:spcPct val="81599"/>
              </a:lnSpc>
              <a:spcAft>
                <a:spcPts val="720"/>
              </a:spcAft>
            </a:pPr>
            <a:r>
              <a:rPr lang="it-IT" sz="3300" b="1" spc="-50">
                <a:solidFill>
                  <a:srgbClr val="669900"/>
                </a:solidFill>
                <a:latin typeface="Arial" pitchFamily="2" panose="2263545234"/>
              </a:rPr>
              <a:t>“Colline” che circondano Mochovce </a:t>
            </a:r>
          </a:p>
        </p:txBody>
      </p:sp>
    </p:spTree>
  </p:cSld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0"/>
          </a:schemeClr>
        </a:solidFill>
      </p:bgPr>
    </p:bg>
    <p:spTree>
      <p:nvGrpSpPr>
        <p:cNvPr id="305" name=""/>
        <p:cNvGrpSpPr/>
        <p:nvPr/>
      </p:nvGrpSpPr>
      <p:grpSpPr/>
      <p:sp>
        <p:nvSpPr>
          <p:cNvPr id="306" name=""/>
          <p:cNvSpPr/>
          <p:nvPr>
            <p:ph type="body" idx="10"/>
          </p:nvPr>
        </p:nvSpPr>
        <p:spPr>
          <a:xfrm>
            <a:off x="758190" y="1409700"/>
            <a:ext cx="9169400" cy="492125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731520" marR="0" indent="0" algn="l">
              <a:lnSpc>
                <a:spcPct val="95999"/>
              </a:lnSpc>
              <a:spcAft>
                <a:spcPts val="540"/>
              </a:spcAft>
            </a:pPr>
            <a:r>
              <a:rPr lang="it-IT" sz="2450" b="1" spc="-20">
                <a:solidFill>
                  <a:srgbClr val="669900"/>
                </a:solidFill>
                <a:latin typeface="Arial" pitchFamily="2" panose="2263545234"/>
              </a:rPr>
              <a:t>Consegna modellino “progetto disastro” a ENEL </a:t>
            </a:r>
          </a:p>
        </p:txBody>
      </p:sp>
    </p:spTree>
  </p:cSld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0"/>
          </a:schemeClr>
        </a:solidFill>
      </p:bgPr>
    </p:bg>
    <p:spTree>
      <p:nvGrpSpPr>
        <p:cNvPr id="310" name=""/>
        <p:cNvGrpSpPr/>
        <p:nvPr/>
      </p:nvGrpSpPr>
      <p:grpSpPr/>
      <p:sp>
        <p:nvSpPr>
          <p:cNvPr id="311" name=""/>
          <p:cNvSpPr/>
          <p:nvPr>
            <p:ph type="body" idx="10"/>
          </p:nvPr>
        </p:nvSpPr>
        <p:spPr>
          <a:xfrm>
            <a:off x="755650" y="1346200"/>
            <a:ext cx="9169400" cy="4847590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731520" marR="0" indent="0" algn="l">
              <a:lnSpc>
                <a:spcPct val="95999"/>
              </a:lnSpc>
              <a:spcAft>
                <a:spcPts val="0"/>
              </a:spcAft>
            </a:pPr>
            <a:r>
              <a:rPr lang="it-IT" sz="3700" b="1" spc="0">
                <a:solidFill>
                  <a:srgbClr val="669900"/>
                </a:solidFill>
                <a:latin typeface="Arial" pitchFamily="2" panose="2263545234"/>
              </a:rPr>
              <a:t>Nucleare per il clima globale? </a:t>
            </a:r>
          </a:p>
          <a:p>
            <a:pPr marL="0" marR="0" indent="0" algn="ctr">
              <a:lnSpc>
                <a:spcPct val="95999"/>
              </a:lnSpc>
              <a:spcBef>
                <a:spcPts val="1260"/>
              </a:spcBef>
              <a:spcAft>
                <a:spcPts val="0"/>
              </a:spcAft>
            </a:pPr>
            <a:r>
              <a:rPr lang="it-IT" sz="2800" spc="0">
                <a:solidFill>
                  <a:srgbClr val="000000"/>
                </a:solidFill>
                <a:latin typeface="Arial" pitchFamily="2" panose="2263545234"/>
              </a:rPr>
              <a:t>• Raddoppiando i reattori nucleari entro il 2030: </a:t>
            </a:r>
          </a:p>
          <a:p>
            <a:pPr marL="1234440" marR="0" indent="0" algn="l">
              <a:lnSpc>
                <a:spcPct val="83519"/>
              </a:lnSpc>
              <a:spcBef>
                <a:spcPts val="720"/>
              </a:spcBef>
              <a:spcAft>
                <a:spcPts val="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Ð Servirebbero 500.000 MW nuovi incluse le </a:t>
            </a:r>
          </a:p>
          <a:p>
            <a:pPr marL="1508760" marR="0" indent="0" algn="l">
              <a:lnSpc>
                <a:spcPct val="82559"/>
              </a:lnSpc>
              <a:spcBef>
                <a:spcPts val="720"/>
              </a:spcBef>
              <a:spcAft>
                <a:spcPts val="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sostituzioni di reattori da chiudere </a:t>
            </a:r>
          </a:p>
          <a:p>
            <a:pPr marL="1234440" marR="0" indent="0" algn="l">
              <a:lnSpc>
                <a:spcPct val="82559"/>
              </a:lnSpc>
              <a:spcBef>
                <a:spcPts val="900"/>
              </a:spcBef>
              <a:spcAft>
                <a:spcPts val="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Ð I costi di installazione sarebbero dell’ordine dei 2- </a:t>
            </a:r>
          </a:p>
          <a:p>
            <a:pPr marL="1508760" marR="0" indent="0" algn="l">
              <a:lnSpc>
                <a:spcPct val="82559"/>
              </a:lnSpc>
              <a:spcBef>
                <a:spcPts val="720"/>
              </a:spcBef>
              <a:spcAft>
                <a:spcPts val="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3.000 miliardi di euro </a:t>
            </a:r>
          </a:p>
          <a:p>
            <a:pPr marL="1234440" marR="0" indent="0" algn="l">
              <a:lnSpc>
                <a:spcPct val="83519"/>
              </a:lnSpc>
              <a:spcBef>
                <a:spcPts val="900"/>
              </a:spcBef>
              <a:spcAft>
                <a:spcPts val="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Ð Occorrerebbe allacciare alla rete un nuovo </a:t>
            </a:r>
          </a:p>
          <a:p>
            <a:pPr marL="1554480" marR="0" indent="0" algn="l">
              <a:lnSpc>
                <a:spcPct val="95999"/>
              </a:lnSpc>
              <a:spcBef>
                <a:spcPts val="180"/>
              </a:spcBef>
              <a:spcAft>
                <a:spcPts val="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reattore ogni 2 settimane </a:t>
            </a:r>
          </a:p>
          <a:p>
            <a:pPr marL="1234440" marR="0" indent="0" algn="l">
              <a:lnSpc>
                <a:spcPct val="83519"/>
              </a:lnSpc>
              <a:spcBef>
                <a:spcPts val="4140"/>
              </a:spcBef>
              <a:spcAft>
                <a:spcPts val="3600"/>
              </a:spcAft>
            </a:pPr>
            <a:r>
              <a:rPr lang="it-IT" sz="2450" b="1" spc="-20">
                <a:solidFill>
                  <a:srgbClr val="669900"/>
                </a:solidFill>
                <a:latin typeface="Arial" pitchFamily="2" panose="2263545234"/>
              </a:rPr>
              <a:t>Le emissioni di CO2 si ridurrebbero di circa il 5% </a:t>
            </a:r>
          </a:p>
        </p:txBody>
      </p:sp>
    </p:spTree>
  </p:cSld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0"/>
          </a:schemeClr>
        </a:solidFill>
      </p:bgPr>
    </p:bg>
    <p:spTree>
      <p:nvGrpSpPr>
        <p:cNvPr id="315" name=""/>
        <p:cNvGrpSpPr/>
        <p:nvPr/>
      </p:nvGrpSpPr>
      <p:grpSpPr/>
      <p:sp>
        <p:nvSpPr>
          <p:cNvPr id="316" name=""/>
          <p:cNvSpPr/>
          <p:nvPr>
            <p:ph type="body" idx="10"/>
          </p:nvPr>
        </p:nvSpPr>
        <p:spPr>
          <a:xfrm>
            <a:off x="8187055" y="2560320"/>
            <a:ext cx="1575435" cy="2001520"/>
          </a:xfrm>
          <a:prstGeom prst="rect">
            <a:avLst/>
          </a:prstGeom>
          <a:noFill/>
          <a:ln w="3175" cmpd="sng">
            <a:solidFill>
              <a:srgbClr val="000000"/>
            </a:solidFill>
            <a:prstDash val="solid"/>
          </a:ln>
        </p:spPr>
        <p:txBody>
          <a:bodyPr vert="horz" lIns="0" tIns="0" rIns="0" bIns="0" anchor="t"/>
          <a:lstStyle/>
          <a:p>
            <a:pPr algn="l"/>
            <a:r>
              <a:rPr lang="en-US" sz="100"/>
              <a:t> </a:t>
            </a:r>
          </a:p>
        </p:txBody>
      </p:sp>
      <p:sp>
        <p:nvSpPr>
          <p:cNvPr id="317" name=""/>
          <p:cNvSpPr/>
          <p:nvPr>
            <p:ph type="body" idx="10"/>
          </p:nvPr>
        </p:nvSpPr>
        <p:spPr>
          <a:xfrm>
            <a:off x="755650" y="863600"/>
            <a:ext cx="9169400" cy="492125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731520" marR="0" indent="0" algn="l">
              <a:lnSpc>
                <a:spcPct val="81599"/>
              </a:lnSpc>
              <a:spcAft>
                <a:spcPts val="900"/>
              </a:spcAft>
            </a:pPr>
            <a:r>
              <a:rPr lang="it-IT" sz="2650" b="1" spc="-10">
                <a:solidFill>
                  <a:srgbClr val="336600"/>
                </a:solidFill>
                <a:latin typeface="Arial" pitchFamily="2" panose="2263545234"/>
              </a:rPr>
              <a:t>Potenziale di riduzione delle emissioni al 2030 </a:t>
            </a:r>
          </a:p>
        </p:txBody>
      </p:sp>
      <p:sp>
        <p:nvSpPr>
          <p:cNvPr id="318" name=""/>
          <p:cNvSpPr/>
          <p:nvPr>
            <p:ph type="body" idx="10"/>
          </p:nvPr>
        </p:nvSpPr>
        <p:spPr>
          <a:xfrm>
            <a:off x="755650" y="1355725"/>
            <a:ext cx="9169400" cy="391795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3520440" marR="0" indent="0" algn="l">
              <a:lnSpc>
                <a:spcPct val="82559"/>
              </a:lnSpc>
              <a:spcAft>
                <a:spcPts val="900"/>
              </a:spcAft>
            </a:pPr>
            <a:r>
              <a:rPr lang="it-IT" sz="1800" spc="-40">
                <a:solidFill>
                  <a:srgbClr val="000000"/>
                </a:solidFill>
                <a:latin typeface="Arial" pitchFamily="2" panose="2263545234"/>
              </a:rPr>
              <a:t>Con un costo €70/tCO2 = 16 cent/litro di benzina </a:t>
            </a:r>
          </a:p>
        </p:txBody>
      </p:sp>
      <p:sp>
        <p:nvSpPr>
          <p:cNvPr id="321" name=""/>
          <p:cNvSpPr/>
          <p:nvPr>
            <p:ph type="body" idx="10"/>
          </p:nvPr>
        </p:nvSpPr>
        <p:spPr>
          <a:xfrm>
            <a:off x="1347470" y="4140200"/>
            <a:ext cx="188595" cy="169545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0" marR="0" indent="0" algn="l">
              <a:lnSpc>
                <a:spcPct val="82559"/>
              </a:lnSpc>
              <a:spcAft>
                <a:spcPts val="0"/>
              </a:spcAft>
            </a:pPr>
            <a:r>
              <a:rPr lang="it-IT" sz="1350" spc="-70">
                <a:solidFill>
                  <a:srgbClr val="000000"/>
                </a:solidFill>
                <a:latin typeface="Arial" pitchFamily="2" panose="2263545234"/>
              </a:rPr>
              <a:t>20 </a:t>
            </a:r>
          </a:p>
        </p:txBody>
      </p:sp>
      <p:sp>
        <p:nvSpPr>
          <p:cNvPr id="322" name=""/>
          <p:cNvSpPr/>
          <p:nvPr>
            <p:ph type="body" idx="10"/>
          </p:nvPr>
        </p:nvSpPr>
        <p:spPr>
          <a:xfrm>
            <a:off x="1362710" y="4582160"/>
            <a:ext cx="173355" cy="169545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0" marR="0" indent="0" algn="l">
              <a:lnSpc>
                <a:spcPct val="82559"/>
              </a:lnSpc>
              <a:spcAft>
                <a:spcPts val="0"/>
              </a:spcAft>
            </a:pPr>
            <a:r>
              <a:rPr lang="it-IT" sz="1350" spc="-130">
                <a:solidFill>
                  <a:srgbClr val="000000"/>
                </a:solidFill>
                <a:latin typeface="Arial" pitchFamily="2" panose="2263545234"/>
              </a:rPr>
              <a:t>10 </a:t>
            </a:r>
          </a:p>
        </p:txBody>
      </p:sp>
      <p:sp>
        <p:nvSpPr>
          <p:cNvPr id="323" name=""/>
          <p:cNvSpPr/>
          <p:nvPr>
            <p:ph type="body" idx="10"/>
          </p:nvPr>
        </p:nvSpPr>
        <p:spPr>
          <a:xfrm>
            <a:off x="1450975" y="5024120"/>
            <a:ext cx="85090" cy="169545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0" marR="0" indent="0" algn="l">
              <a:lnSpc>
                <a:spcPct val="82559"/>
              </a:lnSpc>
              <a:spcAft>
                <a:spcPts val="0"/>
              </a:spcAft>
            </a:pPr>
            <a:r>
              <a:rPr lang="it-IT" sz="1350" spc="0">
                <a:solidFill>
                  <a:srgbClr val="000000"/>
                </a:solidFill>
                <a:latin typeface="Arial" pitchFamily="2" panose="2263545234"/>
              </a:rPr>
              <a:t>0 </a:t>
            </a:r>
          </a:p>
        </p:txBody>
      </p:sp>
      <p:sp>
        <p:nvSpPr>
          <p:cNvPr id="326" name=""/>
          <p:cNvSpPr/>
          <p:nvPr>
            <p:ph type="body" idx="10"/>
          </p:nvPr>
        </p:nvSpPr>
        <p:spPr>
          <a:xfrm>
            <a:off x="1075690" y="3122295"/>
            <a:ext cx="128270" cy="892175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vert270" lIns="0" tIns="0" rIns="0" bIns="0" anchor="t"/>
          <a:lstStyle/>
          <a:p>
            <a:pPr marL="0" marR="0" indent="0" algn="r">
              <a:lnSpc>
                <a:spcPts val="900"/>
              </a:lnSpc>
              <a:spcAft>
                <a:spcPts val="0"/>
              </a:spcAft>
            </a:pPr>
            <a:r>
              <a:rPr lang="it-IT" sz="1350" b="1" spc="-60">
                <a:solidFill>
                  <a:srgbClr val="000000"/>
                </a:solidFill>
                <a:latin typeface="Arial" pitchFamily="2" panose="2263545234"/>
              </a:rPr>
              <a:t>GtCO2-ekv </a:t>
            </a:r>
          </a:p>
        </p:txBody>
      </p:sp>
      <p:sp>
        <p:nvSpPr>
          <p:cNvPr id="327" name=""/>
          <p:cNvSpPr/>
          <p:nvPr>
            <p:ph type="body" idx="10"/>
          </p:nvPr>
        </p:nvSpPr>
        <p:spPr>
          <a:xfrm>
            <a:off x="1344295" y="3253105"/>
            <a:ext cx="191770" cy="169545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0" marR="0" indent="0" algn="l">
              <a:lnSpc>
                <a:spcPct val="82559"/>
              </a:lnSpc>
              <a:spcAft>
                <a:spcPts val="0"/>
              </a:spcAft>
            </a:pPr>
            <a:r>
              <a:rPr lang="it-IT" sz="1350" spc="-55">
                <a:solidFill>
                  <a:srgbClr val="000000"/>
                </a:solidFill>
                <a:latin typeface="Arial" pitchFamily="2" panose="2263545234"/>
              </a:rPr>
              <a:t>40 </a:t>
            </a:r>
          </a:p>
        </p:txBody>
      </p:sp>
      <p:sp>
        <p:nvSpPr>
          <p:cNvPr id="328" name=""/>
          <p:cNvSpPr/>
          <p:nvPr>
            <p:ph type="body" idx="10"/>
          </p:nvPr>
        </p:nvSpPr>
        <p:spPr>
          <a:xfrm>
            <a:off x="1350010" y="1924050"/>
            <a:ext cx="186055" cy="169545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0" marR="0" indent="0" algn="l">
              <a:lnSpc>
                <a:spcPct val="82559"/>
              </a:lnSpc>
              <a:spcAft>
                <a:spcPts val="0"/>
              </a:spcAft>
            </a:pPr>
            <a:r>
              <a:rPr lang="it-IT" sz="1350" spc="-80">
                <a:solidFill>
                  <a:srgbClr val="000000"/>
                </a:solidFill>
                <a:latin typeface="Arial" pitchFamily="2" panose="2263545234"/>
              </a:rPr>
              <a:t>70 </a:t>
            </a:r>
          </a:p>
        </p:txBody>
      </p:sp>
      <p:sp>
        <p:nvSpPr>
          <p:cNvPr id="329" name=""/>
          <p:cNvSpPr/>
          <p:nvPr>
            <p:ph type="body" idx="10"/>
          </p:nvPr>
        </p:nvSpPr>
        <p:spPr>
          <a:xfrm>
            <a:off x="1350010" y="2369185"/>
            <a:ext cx="186055" cy="169545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0" marR="0" indent="0" algn="l">
              <a:lnSpc>
                <a:spcPct val="82559"/>
              </a:lnSpc>
              <a:spcAft>
                <a:spcPts val="0"/>
              </a:spcAft>
            </a:pPr>
            <a:r>
              <a:rPr lang="it-IT" sz="1350" spc="-80">
                <a:solidFill>
                  <a:srgbClr val="000000"/>
                </a:solidFill>
                <a:latin typeface="Arial" pitchFamily="2" panose="2263545234"/>
              </a:rPr>
              <a:t>60 </a:t>
            </a:r>
          </a:p>
        </p:txBody>
      </p:sp>
      <p:sp>
        <p:nvSpPr>
          <p:cNvPr id="330" name=""/>
          <p:cNvSpPr/>
          <p:nvPr>
            <p:ph type="body" idx="10"/>
          </p:nvPr>
        </p:nvSpPr>
        <p:spPr>
          <a:xfrm>
            <a:off x="1350010" y="2811145"/>
            <a:ext cx="186055" cy="169545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0" marR="0" indent="0" algn="l">
              <a:lnSpc>
                <a:spcPct val="82559"/>
              </a:lnSpc>
              <a:spcAft>
                <a:spcPts val="0"/>
              </a:spcAft>
            </a:pPr>
            <a:r>
              <a:rPr lang="it-IT" sz="1350" spc="-80">
                <a:solidFill>
                  <a:srgbClr val="000000"/>
                </a:solidFill>
                <a:latin typeface="Arial" pitchFamily="2" panose="2263545234"/>
              </a:rPr>
              <a:t>50 </a:t>
            </a:r>
          </a:p>
        </p:txBody>
      </p:sp>
      <p:sp>
        <p:nvSpPr>
          <p:cNvPr id="331" name=""/>
          <p:cNvSpPr/>
          <p:nvPr>
            <p:ph type="body" idx="10"/>
          </p:nvPr>
        </p:nvSpPr>
        <p:spPr>
          <a:xfrm>
            <a:off x="1350010" y="3695065"/>
            <a:ext cx="186055" cy="169545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0" marR="0" indent="0" algn="l">
              <a:lnSpc>
                <a:spcPct val="82559"/>
              </a:lnSpc>
              <a:spcAft>
                <a:spcPts val="0"/>
              </a:spcAft>
            </a:pPr>
            <a:r>
              <a:rPr lang="it-IT" sz="1350" spc="-80">
                <a:solidFill>
                  <a:srgbClr val="000000"/>
                </a:solidFill>
                <a:latin typeface="Arial" pitchFamily="2" panose="2263545234"/>
              </a:rPr>
              <a:t>30 </a:t>
            </a:r>
          </a:p>
        </p:txBody>
      </p:sp>
      <p:sp>
        <p:nvSpPr>
          <p:cNvPr id="332" name=""/>
          <p:cNvSpPr/>
          <p:nvPr>
            <p:ph type="body" idx="10"/>
          </p:nvPr>
        </p:nvSpPr>
        <p:spPr>
          <a:xfrm>
            <a:off x="3081655" y="1858645"/>
            <a:ext cx="960120" cy="771525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0" marR="0" indent="0" algn="r">
              <a:lnSpc>
                <a:spcPts val="1700"/>
              </a:lnSpc>
              <a:spcAft>
                <a:spcPts val="0"/>
              </a:spcAft>
            </a:pPr>
            <a:r>
              <a:rPr lang="it-IT" sz="1800" spc="-80">
                <a:solidFill>
                  <a:srgbClr val="FFFFFF"/>
                </a:solidFill>
                <a:latin typeface="Arial" pitchFamily="2" panose="2263545234"/>
              </a:rPr>
              <a:t>Emissioni </a:t>
            </a:r>
          </a:p>
          <a:p>
            <a:pPr marL="0" marR="0" indent="0" algn="l">
              <a:lnSpc>
                <a:spcPts val="1700"/>
              </a:lnSpc>
              <a:spcBef>
                <a:spcPts val="360"/>
              </a:spcBef>
              <a:spcAft>
                <a:spcPts val="0"/>
              </a:spcAft>
            </a:pPr>
            <a:r>
              <a:rPr lang="it-IT" sz="1800" spc="0">
                <a:solidFill>
                  <a:srgbClr val="FFFFFF"/>
                </a:solidFill>
                <a:latin typeface="Arial" pitchFamily="2" panose="2263545234"/>
              </a:rPr>
              <a:t>senza </a:t>
            </a:r>
          </a:p>
          <a:p>
            <a:pPr marL="0" marR="0" indent="0" algn="l">
              <a:lnSpc>
                <a:spcPts val="1900"/>
              </a:lnSpc>
              <a:spcBef>
                <a:spcPts val="540"/>
              </a:spcBef>
              <a:spcAft>
                <a:spcPts val="0"/>
              </a:spcAft>
            </a:pPr>
            <a:r>
              <a:rPr lang="it-IT" sz="1800" spc="0">
                <a:solidFill>
                  <a:srgbClr val="FFFFFF"/>
                </a:solidFill>
                <a:latin typeface="Arial" pitchFamily="2" panose="2263545234"/>
              </a:rPr>
              <a:t>misure </a:t>
            </a:r>
          </a:p>
        </p:txBody>
      </p:sp>
      <p:sp>
        <p:nvSpPr>
          <p:cNvPr id="333" name=""/>
          <p:cNvSpPr/>
          <p:nvPr>
            <p:ph type="body" idx="10"/>
          </p:nvPr>
        </p:nvSpPr>
        <p:spPr>
          <a:xfrm>
            <a:off x="4593590" y="3565525"/>
            <a:ext cx="1084580" cy="497205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0" marR="0" indent="0" algn="l">
              <a:lnSpc>
                <a:spcPct val="95999"/>
              </a:lnSpc>
              <a:spcAft>
                <a:spcPts val="0"/>
              </a:spcAft>
            </a:pPr>
            <a:r>
              <a:rPr lang="it-IT" sz="1800" spc="-90">
                <a:solidFill>
                  <a:srgbClr val="FFFFFF"/>
                </a:solidFill>
                <a:latin typeface="Arial" pitchFamily="2" panose="2263545234"/>
              </a:rPr>
              <a:t>Raddoppio </a:t>
            </a:r>
          </a:p>
          <a:p>
            <a:pPr marL="0" marR="0" indent="0" algn="l">
              <a:lnSpc>
                <a:spcPct val="815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1800" spc="0">
                <a:solidFill>
                  <a:srgbClr val="FFFFFF"/>
                </a:solidFill>
                <a:latin typeface="Arial" pitchFamily="2" panose="2263545234"/>
              </a:rPr>
              <a:t>nucleare </a:t>
            </a:r>
          </a:p>
        </p:txBody>
      </p:sp>
      <p:sp>
        <p:nvSpPr>
          <p:cNvPr id="334" name=""/>
          <p:cNvSpPr/>
          <p:nvPr>
            <p:ph type="body" idx="10"/>
          </p:nvPr>
        </p:nvSpPr>
        <p:spPr>
          <a:xfrm>
            <a:off x="8390890" y="2560320"/>
            <a:ext cx="1335405" cy="1983740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45720" rIns="0" bIns="0" anchor="t"/>
          <a:lstStyle/>
          <a:p>
            <a:pPr marL="0" marR="0" indent="0" algn="l">
              <a:lnSpc>
                <a:spcPct val="82559"/>
              </a:lnSpc>
              <a:spcAft>
                <a:spcPts val="0"/>
              </a:spcAft>
            </a:pPr>
            <a:r>
              <a:rPr lang="it-IT" sz="1350" spc="-40">
                <a:solidFill>
                  <a:srgbClr val="000000"/>
                </a:solidFill>
                <a:latin typeface="Arial" pitchFamily="2" panose="2263545234"/>
              </a:rPr>
              <a:t>Nuclear </a:t>
            </a:r>
          </a:p>
          <a:p>
            <a:pPr marL="0" marR="0" indent="0" algn="l">
              <a:lnSpc>
                <a:spcPct val="143999"/>
              </a:lnSpc>
              <a:spcBef>
                <a:spcPts val="720"/>
              </a:spcBef>
              <a:spcAft>
                <a:spcPts val="0"/>
              </a:spcAft>
            </a:pPr>
            <a:r>
              <a:rPr lang="it-IT" sz="1350" spc="-70">
                <a:solidFill>
                  <a:srgbClr val="000000"/>
                </a:solidFill>
                <a:latin typeface="Arial" pitchFamily="2" panose="2263545234"/>
              </a:rPr>
              <a:t>Others </a:t>
            </a:r>
            <a:r>
              <a:rPr lang="it-IT" sz="1350" spc="-50">
                <a:solidFill>
                  <a:srgbClr val="000000"/>
                </a:solidFill>
                <a:latin typeface="Arial" pitchFamily="2" panose="2263545234"/>
              </a:rPr>
              <a:t>Agriculture </a:t>
            </a:r>
            <a:r>
              <a:rPr lang="it-IT" sz="1350" spc="-50">
                <a:solidFill>
                  <a:srgbClr val="000000"/>
                </a:solidFill>
                <a:latin typeface="Arial" pitchFamily="2" panose="2263545234"/>
              </a:rPr>
              <a:t>Forest protection </a:t>
            </a:r>
            <a:r>
              <a:rPr lang="it-IT" sz="1350" spc="-35">
                <a:solidFill>
                  <a:srgbClr val="000000"/>
                </a:solidFill>
                <a:latin typeface="Arial" pitchFamily="2" panose="2263545234"/>
              </a:rPr>
              <a:t>Renewables </a:t>
            </a:r>
          </a:p>
          <a:p>
            <a:pPr marL="0" marR="0" indent="0" algn="r">
              <a:lnSpc>
                <a:spcPct val="95999"/>
              </a:lnSpc>
              <a:spcBef>
                <a:spcPts val="720"/>
              </a:spcBef>
              <a:spcAft>
                <a:spcPts val="1260"/>
              </a:spcAft>
            </a:pPr>
            <a:r>
              <a:rPr lang="it-IT" sz="1350" spc="-55">
                <a:solidFill>
                  <a:srgbClr val="000000"/>
                </a:solidFill>
                <a:latin typeface="Arial" pitchFamily="2" panose="2263545234"/>
              </a:rPr>
              <a:t>Energy efficiency </a:t>
            </a:r>
          </a:p>
        </p:txBody>
      </p:sp>
      <p:sp>
        <p:nvSpPr>
          <p:cNvPr id="337" name=""/>
          <p:cNvSpPr/>
          <p:nvPr>
            <p:ph type="body" idx="10"/>
          </p:nvPr>
        </p:nvSpPr>
        <p:spPr>
          <a:xfrm>
            <a:off x="755650" y="5295265"/>
            <a:ext cx="9169400" cy="607695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731520" marR="0" indent="0" algn="l">
              <a:lnSpc>
                <a:spcPct val="82559"/>
              </a:lnSpc>
              <a:spcAft>
                <a:spcPts val="3060"/>
              </a:spcAft>
              <a:tabLst>
                <a:tab pos="1748790" algn="l"/>
                <a:tab pos="2766060" algn="l"/>
                <a:tab pos="3794760" algn="l"/>
                <a:tab pos="4812030" algn="l"/>
                <a:tab pos="5829300" algn="l"/>
                <a:tab pos="7226935" algn="r"/>
              </a:tabLst>
            </a:pPr>
            <a:r>
              <a:rPr lang="it-IT" sz="1350" spc="-20">
                <a:solidFill>
                  <a:srgbClr val="000000"/>
                </a:solidFill>
                <a:latin typeface="Arial" pitchFamily="2" panose="2263545234"/>
              </a:rPr>
              <a:t>2000 </a:t>
            </a:r>
            <a:r>
              <a:rPr lang="it-IT" sz="1350" spc="-10">
                <a:solidFill>
                  <a:srgbClr val="000000"/>
                </a:solidFill>
                <a:latin typeface="Arial" pitchFamily="2" panose="2263545234"/>
              </a:rPr>
              <a:t>2005 </a:t>
            </a:r>
            <a:r>
              <a:rPr lang="it-IT" sz="1350" spc="-10">
                <a:solidFill>
                  <a:srgbClr val="000000"/>
                </a:solidFill>
                <a:latin typeface="Arial" pitchFamily="2" panose="2263545234"/>
              </a:rPr>
              <a:t>2010 </a:t>
            </a:r>
            <a:r>
              <a:rPr lang="it-IT" sz="1350" spc="-10">
                <a:solidFill>
                  <a:srgbClr val="000000"/>
                </a:solidFill>
                <a:latin typeface="Arial" pitchFamily="2" panose="2263545234"/>
              </a:rPr>
              <a:t>2015 </a:t>
            </a:r>
            <a:r>
              <a:rPr lang="it-IT" sz="1350" spc="-20">
                <a:solidFill>
                  <a:srgbClr val="000000"/>
                </a:solidFill>
                <a:latin typeface="Arial" pitchFamily="2" panose="2263545234"/>
              </a:rPr>
              <a:t>2020 </a:t>
            </a:r>
            <a:r>
              <a:rPr lang="it-IT" sz="1350" spc="-20">
                <a:solidFill>
                  <a:srgbClr val="000000"/>
                </a:solidFill>
                <a:latin typeface="Arial" pitchFamily="2" panose="2263545234"/>
              </a:rPr>
              <a:t>2025 </a:t>
            </a:r>
            <a:r>
              <a:rPr lang="it-IT" sz="1350" spc="0">
                <a:solidFill>
                  <a:srgbClr val="000000"/>
                </a:solidFill>
                <a:latin typeface="Arial" pitchFamily="2" panose="2263545234"/>
              </a:rPr>
              <a:t>2030 </a:t>
            </a:r>
          </a:p>
        </p:txBody>
      </p:sp>
      <p:sp>
        <p:nvSpPr>
          <p:cNvPr id="338" name=""/>
          <p:cNvSpPr/>
          <p:nvPr>
            <p:ph type="body" idx="10"/>
          </p:nvPr>
        </p:nvSpPr>
        <p:spPr>
          <a:xfrm>
            <a:off x="755650" y="5902960"/>
            <a:ext cx="9169400" cy="290830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0" marR="388620" indent="0" algn="r">
              <a:lnSpc>
                <a:spcPct val="82559"/>
              </a:lnSpc>
              <a:spcAft>
                <a:spcPts val="360"/>
              </a:spcAft>
            </a:pPr>
            <a:r>
              <a:rPr lang="it-IT" sz="1800" spc="0">
                <a:solidFill>
                  <a:srgbClr val="000000"/>
                </a:solidFill>
                <a:latin typeface="Arial" pitchFamily="2" panose="2263545234"/>
              </a:rPr>
              <a:t>Fonte: IPCC </a:t>
            </a:r>
          </a:p>
        </p:txBody>
      </p:sp>
    </p:spTree>
  </p:cSld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0"/>
          </a:schemeClr>
        </a:solidFill>
      </p:bgPr>
    </p:bg>
    <p:spTree>
      <p:nvGrpSpPr>
        <p:cNvPr id="343" name=""/>
        <p:cNvGrpSpPr/>
        <p:nvPr/>
      </p:nvGrpSpPr>
      <p:grpSpPr/>
      <p:sp>
        <p:nvSpPr>
          <p:cNvPr id="344" name=""/>
          <p:cNvSpPr/>
          <p:nvPr>
            <p:ph type="body" idx="10"/>
          </p:nvPr>
        </p:nvSpPr>
        <p:spPr>
          <a:xfrm>
            <a:off x="755650" y="1346200"/>
            <a:ext cx="9169400" cy="720090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731520" marR="0" indent="0" algn="l">
              <a:lnSpc>
                <a:spcPct val="81599"/>
              </a:lnSpc>
              <a:spcAft>
                <a:spcPts val="1620"/>
              </a:spcAft>
            </a:pPr>
            <a:r>
              <a:rPr lang="it-IT" sz="3700" b="1" spc="0">
                <a:solidFill>
                  <a:srgbClr val="669900"/>
                </a:solidFill>
                <a:latin typeface="Arial" pitchFamily="2" panose="2263545234"/>
              </a:rPr>
              <a:t>Cambiamenti del clima e nucleare </a:t>
            </a:r>
          </a:p>
        </p:txBody>
      </p:sp>
      <p:sp>
        <p:nvSpPr>
          <p:cNvPr id="345" name=""/>
          <p:cNvSpPr/>
          <p:nvPr>
            <p:ph type="body" idx="10"/>
          </p:nvPr>
        </p:nvSpPr>
        <p:spPr>
          <a:xfrm>
            <a:off x="755650" y="2066290"/>
            <a:ext cx="9169400" cy="4127500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960120" marR="0" indent="365760" algn="l">
              <a:lnSpc>
                <a:spcPct val="95999"/>
              </a:lnSpc>
              <a:spcAft>
                <a:spcPts val="0"/>
              </a:spcAft>
              <a:buFont typeface="Symbol"/>
              <a:buChar char="·"/>
            </a:pPr>
            <a:r>
              <a:rPr lang="it-IT" sz="2400" spc="50">
                <a:solidFill>
                  <a:srgbClr val="000000"/>
                </a:solidFill>
                <a:latin typeface="Arial" pitchFamily="2" panose="2263545234"/>
              </a:rPr>
              <a:t>Un reattore EPR richiede 100 m3/secondo di acqua </a:t>
            </a:r>
          </a:p>
          <a:p>
            <a:pPr marL="960120" marR="0" indent="365760" algn="l">
              <a:lnSpc>
                <a:spcPct val="95999"/>
              </a:lnSpc>
              <a:spcBef>
                <a:spcPts val="540"/>
              </a:spcBef>
              <a:spcAft>
                <a:spcPts val="0"/>
              </a:spcAft>
              <a:buFont typeface="Symbol"/>
              <a:buChar char="·"/>
            </a:pPr>
            <a:r>
              <a:rPr lang="it-IT" sz="2400" spc="40">
                <a:solidFill>
                  <a:srgbClr val="000000"/>
                </a:solidFill>
                <a:latin typeface="Arial" pitchFamily="2" panose="2263545234"/>
              </a:rPr>
              <a:t>La riduzione dei flussi di acqua nei fiumi ha causato </a:t>
            </a:r>
          </a:p>
          <a:p>
            <a:pPr marL="128016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nella siccità del luglio 2006: </a:t>
            </a:r>
          </a:p>
          <a:p>
            <a:pPr marL="914400" marR="0" indent="0" algn="l">
              <a:lnSpc>
                <a:spcPct val="95999"/>
              </a:lnSpc>
              <a:spcBef>
                <a:spcPts val="1260"/>
              </a:spcBef>
              <a:spcAft>
                <a:spcPts val="0"/>
              </a:spcAft>
            </a:pPr>
            <a:r>
              <a:rPr lang="it-IT" sz="2000" spc="-20">
                <a:solidFill>
                  <a:srgbClr val="000000"/>
                </a:solidFill>
                <a:latin typeface="Arial" pitchFamily="2" panose="2263545234"/>
              </a:rPr>
              <a:t>- Germania: Krummel (1316 MWe), Brunsbuttel (806 MWe) a </a:t>
            </a:r>
          </a:p>
          <a:p>
            <a:pPr marL="128016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000" spc="-50">
                <a:solidFill>
                  <a:srgbClr val="000000"/>
                </a:solidFill>
                <a:latin typeface="Arial" pitchFamily="2" panose="2263545234"/>
              </a:rPr>
              <a:t>Brokdorf (1440 MWe) sul fiume Elba - chiusura </a:t>
            </a:r>
          </a:p>
          <a:p>
            <a:pPr marL="9144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000" spc="10">
                <a:solidFill>
                  <a:srgbClr val="000000"/>
                </a:solidFill>
                <a:latin typeface="Arial" pitchFamily="2" panose="2263545234"/>
              </a:rPr>
              <a:t>- Spagna: Santa Maria (466 MW) </a:t>
            </a:r>
          </a:p>
          <a:p>
            <a:pPr marL="9144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000" spc="0">
                <a:solidFill>
                  <a:srgbClr val="000000"/>
                </a:solidFill>
                <a:latin typeface="Arial" pitchFamily="2" panose="2263545234"/>
              </a:rPr>
              <a:t>- Belgio: Doel (421 a 454 MWe) potenza ridotta </a:t>
            </a:r>
          </a:p>
          <a:p>
            <a:pPr marL="9144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000" spc="-15">
                <a:solidFill>
                  <a:srgbClr val="000000"/>
                </a:solidFill>
                <a:latin typeface="Arial" pitchFamily="2" panose="2263545234"/>
              </a:rPr>
              <a:t>- Francia: 28 reattori su 5 grandi fiumi (Garonne, Rhone, Seine, </a:t>
            </a:r>
          </a:p>
          <a:p>
            <a:pPr marL="128016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000" spc="-40">
                <a:solidFill>
                  <a:srgbClr val="000000"/>
                </a:solidFill>
                <a:latin typeface="Arial" pitchFamily="2" panose="2263545234"/>
              </a:rPr>
              <a:t>Muese e Moselle) autorizzati a superare i limiti di scarico (3° C) </a:t>
            </a:r>
          </a:p>
          <a:p>
            <a:pPr marL="914400" marR="0" indent="0" algn="l">
              <a:lnSpc>
                <a:spcPct val="95999"/>
              </a:lnSpc>
              <a:spcBef>
                <a:spcPts val="0"/>
              </a:spcBef>
              <a:spcAft>
                <a:spcPts val="5400"/>
              </a:spcAft>
            </a:pPr>
            <a:r>
              <a:rPr lang="it-IT" sz="2000" spc="0">
                <a:solidFill>
                  <a:srgbClr val="000000"/>
                </a:solidFill>
                <a:latin typeface="Arial" pitchFamily="2" panose="2263545234"/>
              </a:rPr>
              <a:t>- USA: Cook (2 x 1000 MW) nel Michigan </a:t>
            </a:r>
          </a:p>
        </p:txBody>
      </p:sp>
    </p:spTree>
  </p:cSld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0"/>
          </a:schemeClr>
        </a:solidFill>
      </p:bgPr>
    </p:bg>
    <p:spTree>
      <p:nvGrpSpPr>
        <p:cNvPr id="349" name=""/>
        <p:cNvGrpSpPr/>
        <p:nvPr/>
      </p:nvGrpSpPr>
      <p:grpSpPr/>
      <p:sp>
        <p:nvSpPr>
          <p:cNvPr id="350" name=""/>
          <p:cNvSpPr/>
          <p:nvPr>
            <p:ph type="body" idx="10"/>
          </p:nvPr>
        </p:nvSpPr>
        <p:spPr>
          <a:xfrm>
            <a:off x="755650" y="1346200"/>
            <a:ext cx="9169400" cy="4847590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731520" marR="0" indent="0" algn="l">
              <a:lnSpc>
                <a:spcPct val="81599"/>
              </a:lnSpc>
              <a:spcAft>
                <a:spcPts val="0"/>
              </a:spcAft>
            </a:pPr>
            <a:r>
              <a:rPr lang="it-IT" sz="3650" b="1" spc="0">
                <a:solidFill>
                  <a:srgbClr val="669900"/>
                </a:solidFill>
                <a:latin typeface="Arial" pitchFamily="2" panose="2263545234"/>
              </a:rPr>
              <a:t>Le alternative esistono </a:t>
            </a:r>
          </a:p>
          <a:p>
            <a:pPr marL="822960" marR="0" indent="0" algn="l">
              <a:lnSpc>
                <a:spcPct val="95999"/>
              </a:lnSpc>
              <a:spcBef>
                <a:spcPts val="1620"/>
              </a:spcBef>
              <a:spcAft>
                <a:spcPts val="0"/>
              </a:spcAft>
            </a:pPr>
            <a:r>
              <a:rPr lang="it-IT" sz="2800" spc="10">
                <a:solidFill>
                  <a:srgbClr val="000000"/>
                </a:solidFill>
                <a:latin typeface="Arial" pitchFamily="2" panose="2263545234"/>
              </a:rPr>
              <a:t>• Efficienza e rinnovabili al 2020 valgono fino a </a:t>
            </a:r>
          </a:p>
          <a:p>
            <a:pPr marL="1143000" marR="0" indent="0" algn="l">
              <a:lnSpc>
                <a:spcPct val="81599"/>
              </a:lnSpc>
              <a:spcBef>
                <a:spcPts val="540"/>
              </a:spcBef>
              <a:spcAft>
                <a:spcPts val="0"/>
              </a:spcAft>
            </a:pPr>
            <a:r>
              <a:rPr lang="it-IT" sz="2800" spc="0">
                <a:solidFill>
                  <a:srgbClr val="000000"/>
                </a:solidFill>
                <a:latin typeface="Arial" pitchFamily="2" panose="2263545234"/>
              </a:rPr>
              <a:t>150 TWh: </a:t>
            </a:r>
          </a:p>
          <a:p>
            <a:pPr marL="1234440" marR="0" indent="0" algn="l">
              <a:lnSpc>
                <a:spcPct val="95999"/>
              </a:lnSpc>
              <a:spcBef>
                <a:spcPts val="4860"/>
              </a:spcBef>
              <a:spcAft>
                <a:spcPts val="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– Obiettivo europeo fonti rinnovabili per il settore </a:t>
            </a:r>
          </a:p>
          <a:p>
            <a:pPr marL="1508760" marR="0" indent="0" algn="l">
              <a:lnSpc>
                <a:spcPct val="82559"/>
              </a:lnSpc>
              <a:spcBef>
                <a:spcPts val="180"/>
              </a:spcBef>
              <a:spcAft>
                <a:spcPts val="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elettrico: +50 TWh al 2020.</a:t>
            </a:r>
            <a:r>
              <a:rPr lang="it-IT" sz="2450" b="1" spc="0">
                <a:solidFill>
                  <a:srgbClr val="669900"/>
                </a:solidFill>
                <a:latin typeface="Arial" pitchFamily="2" panose="2263545234"/>
              </a:rPr>
              <a:t> Circa la metà è </a:t>
            </a:r>
          </a:p>
          <a:p>
            <a:pPr marL="1554480" marR="0" indent="0" algn="l">
              <a:lnSpc>
                <a:spcPct val="81599"/>
              </a:lnSpc>
              <a:spcBef>
                <a:spcPts val="720"/>
              </a:spcBef>
              <a:spcAft>
                <a:spcPts val="0"/>
              </a:spcAft>
            </a:pPr>
            <a:r>
              <a:rPr lang="it-IT" sz="2450" b="1" spc="0">
                <a:solidFill>
                  <a:srgbClr val="669900"/>
                </a:solidFill>
                <a:latin typeface="Arial" pitchFamily="2" panose="2263545234"/>
              </a:rPr>
              <a:t>realizzabile con l’eolico </a:t>
            </a:r>
          </a:p>
          <a:p>
            <a:pPr marL="1234440" marR="0" indent="0" algn="l">
              <a:lnSpc>
                <a:spcPct val="95999"/>
              </a:lnSpc>
              <a:spcBef>
                <a:spcPts val="900"/>
              </a:spcBef>
              <a:spcAft>
                <a:spcPts val="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– Efficienza: potenziale economicamente </a:t>
            </a:r>
          </a:p>
          <a:p>
            <a:pPr marL="150876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conveniente al 2020: 100 TWh a un costo &lt; 5,6 </a:t>
            </a:r>
          </a:p>
          <a:p>
            <a:pPr marL="1508760" marR="0" indent="0" algn="l">
              <a:lnSpc>
                <a:spcPct val="81599"/>
              </a:lnSpc>
              <a:spcBef>
                <a:spcPts val="180"/>
              </a:spcBef>
              <a:spcAft>
                <a:spcPts val="378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cent/kWh </a:t>
            </a:r>
          </a:p>
        </p:txBody>
      </p:sp>
    </p:spTree>
  </p:cSld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0"/>
          </a:schemeClr>
        </a:solidFill>
      </p:bgPr>
    </p:bg>
    <p:spTree>
      <p:nvGrpSpPr>
        <p:cNvPr id="354" name=""/>
        <p:cNvGrpSpPr/>
        <p:nvPr/>
      </p:nvGrpSpPr>
      <p:grpSpPr/>
      <p:sp>
        <p:nvSpPr>
          <p:cNvPr id="355" name=""/>
          <p:cNvSpPr/>
          <p:nvPr>
            <p:ph type="body" idx="10"/>
          </p:nvPr>
        </p:nvSpPr>
        <p:spPr>
          <a:xfrm>
            <a:off x="755650" y="1371600"/>
            <a:ext cx="9169400" cy="4822190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731520" marR="0" indent="0" algn="l">
              <a:lnSpc>
                <a:spcPct val="95999"/>
              </a:lnSpc>
              <a:spcAft>
                <a:spcPts val="0"/>
              </a:spcAft>
            </a:pPr>
            <a:r>
              <a:rPr lang="it-IT" sz="3250" b="1" spc="-20">
                <a:solidFill>
                  <a:srgbClr val="669900"/>
                </a:solidFill>
                <a:latin typeface="Arial" pitchFamily="2" panose="2263545234"/>
              </a:rPr>
              <a:t>Effetti occupazionali delle alternative </a:t>
            </a:r>
          </a:p>
          <a:p>
            <a:pPr marL="822960" marR="0" indent="365760" algn="l">
              <a:lnSpc>
                <a:spcPct val="95999"/>
              </a:lnSpc>
              <a:spcBef>
                <a:spcPts val="1440"/>
              </a:spcBef>
              <a:spcAft>
                <a:spcPts val="0"/>
              </a:spcAft>
              <a:buFont typeface="Symbol"/>
              <a:buChar char="·"/>
            </a:pPr>
            <a:r>
              <a:rPr lang="it-IT" sz="2600" spc="50">
                <a:solidFill>
                  <a:srgbClr val="000000"/>
                </a:solidFill>
                <a:latin typeface="Arial" pitchFamily="2" panose="2263545234"/>
              </a:rPr>
              <a:t>Realizzando 100 TWh di efficienza negli usi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600" spc="0">
                <a:solidFill>
                  <a:srgbClr val="000000"/>
                </a:solidFill>
                <a:latin typeface="Arial" pitchFamily="2" panose="2263545234"/>
              </a:rPr>
              <a:t>finali al 2020, l’impatto occupazionale stimato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600" spc="0">
                <a:solidFill>
                  <a:srgbClr val="000000"/>
                </a:solidFill>
                <a:latin typeface="Arial" pitchFamily="2" panose="2263545234"/>
              </a:rPr>
              <a:t>dal Politecnico di Milano è di 60.000 posti di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600" spc="0">
                <a:solidFill>
                  <a:srgbClr val="000000"/>
                </a:solidFill>
                <a:latin typeface="Arial" pitchFamily="2" panose="2263545234"/>
              </a:rPr>
              <a:t>lavoro. Il rapporto medio tra investimenti negli </a:t>
            </a:r>
          </a:p>
          <a:p>
            <a:pPr marL="1143000" marR="0" indent="0" algn="l">
              <a:lnSpc>
                <a:spcPct val="95999"/>
              </a:lnSpc>
              <a:spcBef>
                <a:spcPts val="180"/>
              </a:spcBef>
              <a:spcAft>
                <a:spcPts val="0"/>
              </a:spcAft>
            </a:pPr>
            <a:r>
              <a:rPr lang="it-IT" sz="2600" spc="0">
                <a:solidFill>
                  <a:srgbClr val="000000"/>
                </a:solidFill>
                <a:latin typeface="Arial" pitchFamily="2" panose="2263545234"/>
              </a:rPr>
              <a:t>usi finali e nel settore primario è 1:4 </a:t>
            </a:r>
          </a:p>
          <a:p>
            <a:pPr marL="822960" marR="0" indent="365760" algn="l">
              <a:lnSpc>
                <a:spcPct val="76799"/>
              </a:lnSpc>
              <a:spcBef>
                <a:spcPts val="900"/>
              </a:spcBef>
              <a:spcAft>
                <a:spcPts val="0"/>
              </a:spcAft>
              <a:buFont typeface="Symbol"/>
              <a:buChar char="·"/>
            </a:pPr>
            <a:r>
              <a:rPr lang="it-IT" sz="2600" spc="40">
                <a:solidFill>
                  <a:srgbClr val="000000"/>
                </a:solidFill>
                <a:latin typeface="Arial" pitchFamily="2" panose="2263545234"/>
              </a:rPr>
              <a:t>Secondo lo studio ANEV-UIL l’eolico in Italia ha </a:t>
            </a:r>
          </a:p>
          <a:p>
            <a:pPr marL="1143000" marR="0" indent="0" algn="l">
              <a:lnSpc>
                <a:spcPct val="95999"/>
              </a:lnSpc>
              <a:spcBef>
                <a:spcPts val="360"/>
              </a:spcBef>
              <a:spcAft>
                <a:spcPts val="0"/>
              </a:spcAft>
            </a:pPr>
            <a:r>
              <a:rPr lang="it-IT" sz="2600" spc="10">
                <a:solidFill>
                  <a:srgbClr val="000000"/>
                </a:solidFill>
                <a:latin typeface="Arial" pitchFamily="2" panose="2263545234"/>
              </a:rPr>
              <a:t>un potenziale di oltre 16 GW totali al 2020 e tra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600" spc="0">
                <a:solidFill>
                  <a:srgbClr val="000000"/>
                </a:solidFill>
                <a:latin typeface="Arial" pitchFamily="2" panose="2263545234"/>
              </a:rPr>
              <a:t>occupazione diretta e indotta può occupare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4140"/>
              </a:spcAft>
            </a:pPr>
            <a:r>
              <a:rPr lang="it-IT" sz="2600" spc="0">
                <a:solidFill>
                  <a:srgbClr val="000000"/>
                </a:solidFill>
                <a:latin typeface="Arial" pitchFamily="2" panose="2263545234"/>
              </a:rPr>
              <a:t>66.000 unità, 53 mila in più delle attuali. </a:t>
            </a:r>
          </a:p>
        </p:txBody>
      </p:sp>
    </p:spTree>
  </p:cSld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0"/>
          </a:schemeClr>
        </a:solidFill>
      </p:bgPr>
    </p:bg>
    <p:spTree>
      <p:nvGrpSpPr>
        <p:cNvPr id="359" name=""/>
        <p:cNvGrpSpPr/>
        <p:nvPr/>
      </p:nvGrpSpPr>
      <p:grpSpPr/>
      <p:sp>
        <p:nvSpPr>
          <p:cNvPr id="360" name=""/>
          <p:cNvSpPr/>
          <p:nvPr>
            <p:ph type="body" idx="10"/>
          </p:nvPr>
        </p:nvSpPr>
        <p:spPr>
          <a:xfrm>
            <a:off x="755650" y="1371600"/>
            <a:ext cx="9169400" cy="4822190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731520" marR="0" indent="0" algn="l">
              <a:lnSpc>
                <a:spcPct val="95999"/>
              </a:lnSpc>
              <a:spcAft>
                <a:spcPts val="0"/>
              </a:spcAft>
            </a:pPr>
            <a:r>
              <a:rPr lang="it-IT" sz="3050" b="1" spc="-20">
                <a:solidFill>
                  <a:srgbClr val="669900"/>
                </a:solidFill>
                <a:latin typeface="Arial" pitchFamily="2" panose="2263545234"/>
              </a:rPr>
              <a:t>Occupazione diretta nel settore elettrico </a:t>
            </a:r>
          </a:p>
          <a:p>
            <a:pPr marL="822960" marR="0" indent="365760" algn="l">
              <a:lnSpc>
                <a:spcPct val="95999"/>
              </a:lnSpc>
              <a:spcBef>
                <a:spcPts val="1440"/>
              </a:spcBef>
              <a:spcAft>
                <a:spcPts val="0"/>
              </a:spcAft>
              <a:buFont typeface="Symbol"/>
              <a:buChar char="·"/>
            </a:pPr>
            <a:r>
              <a:rPr lang="it-IT" sz="2800" spc="50">
                <a:solidFill>
                  <a:srgbClr val="000000"/>
                </a:solidFill>
                <a:latin typeface="Arial" pitchFamily="2" panose="2263545234"/>
              </a:rPr>
              <a:t>Secondo il rapporto di Greenpeace “Lavorare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800" spc="0">
                <a:solidFill>
                  <a:srgbClr val="000000"/>
                </a:solidFill>
                <a:latin typeface="Arial" pitchFamily="2" panose="2263545234"/>
              </a:rPr>
              <a:t>per il clima”, lo scenario alternativo per l’Italia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800" spc="0">
                <a:solidFill>
                  <a:srgbClr val="000000"/>
                </a:solidFill>
                <a:latin typeface="Arial" pitchFamily="2" panose="2263545234"/>
              </a:rPr>
              <a:t>può generare, in termini di sola occupazione </a:t>
            </a:r>
          </a:p>
          <a:p>
            <a:pPr marL="1143000" marR="0" indent="0" algn="l">
              <a:lnSpc>
                <a:spcPct val="95999"/>
              </a:lnSpc>
              <a:spcBef>
                <a:spcPts val="180"/>
              </a:spcBef>
              <a:spcAft>
                <a:spcPts val="0"/>
              </a:spcAft>
            </a:pPr>
            <a:r>
              <a:rPr lang="it-IT" sz="2800" spc="0">
                <a:solidFill>
                  <a:srgbClr val="000000"/>
                </a:solidFill>
                <a:latin typeface="Arial" pitchFamily="2" panose="2263545234"/>
              </a:rPr>
              <a:t>diretta, il doppio degli occupati al 2030 </a:t>
            </a:r>
          </a:p>
          <a:p>
            <a:pPr marL="822960" marR="0" indent="365760" algn="l">
              <a:lnSpc>
                <a:spcPct val="95999"/>
              </a:lnSpc>
              <a:spcBef>
                <a:spcPts val="900"/>
              </a:spcBef>
              <a:spcAft>
                <a:spcPts val="0"/>
              </a:spcAft>
              <a:buFont typeface="Symbol"/>
              <a:buChar char="·"/>
            </a:pPr>
            <a:r>
              <a:rPr lang="it-IT" sz="2800" spc="30">
                <a:solidFill>
                  <a:srgbClr val="000000"/>
                </a:solidFill>
                <a:latin typeface="Arial" pitchFamily="2" panose="2263545234"/>
              </a:rPr>
              <a:t>Sarebbero infatti possibili</a:t>
            </a:r>
            <a:r>
              <a:rPr lang="it-IT" sz="2850" b="1" spc="30">
                <a:solidFill>
                  <a:srgbClr val="669900"/>
                </a:solidFill>
                <a:latin typeface="Arial" pitchFamily="2" panose="2263545234"/>
              </a:rPr>
              <a:t> 102 mila posti di </a:t>
            </a:r>
          </a:p>
          <a:p>
            <a:pPr marL="1143000" marR="0" indent="0" algn="l">
              <a:lnSpc>
                <a:spcPct val="81599"/>
              </a:lnSpc>
              <a:spcBef>
                <a:spcPts val="180"/>
              </a:spcBef>
              <a:spcAft>
                <a:spcPts val="0"/>
              </a:spcAft>
            </a:pPr>
            <a:r>
              <a:rPr lang="it-IT" sz="2850" b="1" spc="0">
                <a:solidFill>
                  <a:srgbClr val="669900"/>
                </a:solidFill>
                <a:latin typeface="Arial" pitchFamily="2" panose="2263545234"/>
              </a:rPr>
              <a:t>lavoro</a:t>
            </a:r>
            <a:r>
              <a:rPr lang="it-IT" sz="2800" spc="0">
                <a:solidFill>
                  <a:srgbClr val="000000"/>
                </a:solidFill>
                <a:latin typeface="Arial" pitchFamily="2" panose="2263545234"/>
              </a:rPr>
              <a:t> nello scenario della “Rivoluzione </a:t>
            </a:r>
          </a:p>
          <a:p>
            <a:pPr marL="1143000" marR="0" indent="0" algn="l">
              <a:lnSpc>
                <a:spcPct val="95999"/>
              </a:lnSpc>
              <a:spcBef>
                <a:spcPts val="180"/>
              </a:spcBef>
              <a:spcAft>
                <a:spcPts val="0"/>
              </a:spcAft>
            </a:pPr>
            <a:r>
              <a:rPr lang="it-IT" sz="2800" spc="0">
                <a:solidFill>
                  <a:srgbClr val="000000"/>
                </a:solidFill>
                <a:latin typeface="Arial" pitchFamily="2" panose="2263545234"/>
              </a:rPr>
              <a:t>energetica” contro 56 mila dello scenario di </a:t>
            </a:r>
          </a:p>
          <a:p>
            <a:pPr marL="1143000" marR="0" indent="0" algn="l">
              <a:lnSpc>
                <a:spcPct val="83519"/>
              </a:lnSpc>
              <a:spcBef>
                <a:spcPts val="180"/>
              </a:spcBef>
              <a:spcAft>
                <a:spcPts val="5400"/>
              </a:spcAft>
            </a:pPr>
            <a:r>
              <a:rPr lang="it-IT" sz="2800" spc="0">
                <a:solidFill>
                  <a:srgbClr val="000000"/>
                </a:solidFill>
                <a:latin typeface="Arial" pitchFamily="2" panose="2263545234"/>
              </a:rPr>
              <a:t>riferimento basato sulle stime IEA </a:t>
            </a:r>
          </a:p>
        </p:txBody>
      </p:sp>
    </p:spTree>
  </p:cSld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0"/>
          </a:schemeClr>
        </a:solidFill>
      </p:bgPr>
    </p:bg>
    <p:spTree>
      <p:nvGrpSpPr>
        <p:cNvPr id="364" name=""/>
        <p:cNvGrpSpPr/>
        <p:nvPr/>
      </p:nvGrpSpPr>
      <p:grpSpPr/>
      <p:sp>
        <p:nvSpPr>
          <p:cNvPr id="367" name=""/>
          <p:cNvSpPr/>
          <p:nvPr>
            <p:ph type="body" idx="10"/>
          </p:nvPr>
        </p:nvSpPr>
        <p:spPr>
          <a:xfrm>
            <a:off x="4785360" y="2218690"/>
            <a:ext cx="1405255" cy="335280"/>
          </a:xfrm>
          <a:prstGeom prst="rect">
            <a:avLst/>
          </a:prstGeom>
          <a:solidFill>
            <a:srgbClr val="455C80"/>
          </a:solidFill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0" marR="0" indent="0" algn="l">
              <a:lnSpc>
                <a:spcPct val="86399"/>
              </a:lnSpc>
              <a:spcAft>
                <a:spcPts val="0"/>
              </a:spcAft>
            </a:pPr>
            <a:r>
              <a:rPr lang="it-IT" sz="1200" spc="0">
                <a:solidFill>
                  <a:srgbClr val="FFFFFF"/>
                </a:solidFill>
                <a:latin typeface="Verdana" pitchFamily="2" panose="2263545234"/>
              </a:rPr>
              <a:t>futu[r]e </a:t>
            </a:r>
          </a:p>
          <a:p>
            <a:pPr marL="0" marR="0" indent="0" algn="ctr">
              <a:lnSpc>
                <a:spcPts val="1200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150" b="1" spc="-20">
                <a:solidFill>
                  <a:srgbClr val="FFFFFF"/>
                </a:solidFill>
                <a:latin typeface="Garamond" pitchFamily="1" panose="2263545234"/>
              </a:rPr>
              <a:t>investment </a:t>
            </a:r>
          </a:p>
        </p:txBody>
      </p:sp>
      <p:sp>
        <p:nvSpPr>
          <p:cNvPr id="368" name=""/>
          <p:cNvSpPr/>
          <p:nvPr>
            <p:ph type="body" idx="10"/>
          </p:nvPr>
        </p:nvSpPr>
        <p:spPr>
          <a:xfrm>
            <a:off x="4779010" y="2639695"/>
            <a:ext cx="2087880" cy="51435"/>
          </a:xfrm>
          <a:prstGeom prst="rect">
            <a:avLst/>
          </a:prstGeom>
          <a:solidFill>
            <a:srgbClr val="455C80"/>
          </a:solidFill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0" marR="0" indent="0" algn="r">
              <a:lnSpc>
                <a:spcPts val="300"/>
              </a:lnSpc>
              <a:spcAft>
                <a:spcPts val="0"/>
              </a:spcAft>
            </a:pPr>
            <a:r>
              <a:rPr lang="it-IT" sz="450" spc="15">
                <a:solidFill>
                  <a:srgbClr val="FFFFFF"/>
                </a:solidFill>
                <a:latin typeface="Tahoma" pitchFamily="2" panose="2263545234"/>
              </a:rPr>
              <a:t>A SUSTAINABLE INVESTMENT PLAN FOR THE POWER SECTORTO SAVE THI </a:t>
            </a:r>
          </a:p>
        </p:txBody>
      </p:sp>
      <p:sp>
        <p:nvSpPr>
          <p:cNvPr id="369" name=""/>
          <p:cNvSpPr/>
          <p:nvPr>
            <p:ph type="body" idx="10"/>
          </p:nvPr>
        </p:nvSpPr>
        <p:spPr>
          <a:xfrm>
            <a:off x="6988810" y="3209290"/>
            <a:ext cx="1176655" cy="48895"/>
          </a:xfrm>
          <a:prstGeom prst="rect">
            <a:avLst/>
          </a:prstGeom>
          <a:solidFill>
            <a:srgbClr val="7089B7"/>
          </a:solidFill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0" marR="0" indent="0" algn="l">
              <a:lnSpc>
                <a:spcPts val="300"/>
              </a:lnSpc>
              <a:spcAft>
                <a:spcPts val="0"/>
              </a:spcAft>
            </a:pPr>
            <a:r>
              <a:rPr lang="it-IT" sz="450" spc="-20">
                <a:solidFill>
                  <a:srgbClr val="FFFFFF"/>
                </a:solidFill>
                <a:latin typeface="Arial" pitchFamily="2" panose="2263545234"/>
              </a:rPr>
              <a:t>A SUSTAINAELLE WORLD ENERGY OUTLOOK </a:t>
            </a:r>
          </a:p>
        </p:txBody>
      </p:sp>
      <p:sp>
        <p:nvSpPr>
          <p:cNvPr id="370" name=""/>
          <p:cNvSpPr/>
          <p:nvPr>
            <p:ph type="body" idx="10"/>
          </p:nvPr>
        </p:nvSpPr>
        <p:spPr>
          <a:xfrm>
            <a:off x="1033145" y="3310255"/>
            <a:ext cx="2038985" cy="749935"/>
          </a:xfrm>
          <a:prstGeom prst="rect">
            <a:avLst/>
          </a:prstGeom>
          <a:solidFill>
            <a:srgbClr val="455C80"/>
          </a:solidFill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0" marR="0" indent="0" algn="ctr">
              <a:lnSpc>
                <a:spcPct val="76799"/>
              </a:lnSpc>
              <a:spcAft>
                <a:spcPts val="0"/>
              </a:spcAft>
            </a:pPr>
            <a:r>
              <a:rPr lang="it-IT" sz="2050" b="1" spc="0">
                <a:solidFill>
                  <a:srgbClr val="FFFFFF"/>
                </a:solidFill>
                <a:latin typeface="Tahoma" pitchFamily="2" panose="2263545234"/>
              </a:rPr>
              <a:t>The economics </a:t>
            </a:r>
          </a:p>
          <a:p>
            <a:pPr marL="0" marR="0" indent="0" algn="l">
              <a:lnSpc>
                <a:spcPct val="7583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050" b="1" spc="0">
                <a:solidFill>
                  <a:srgbClr val="FFFFFF"/>
                </a:solidFill>
                <a:latin typeface="Tahoma" pitchFamily="2" panose="2263545234"/>
              </a:rPr>
              <a:t>of nuclear </a:t>
            </a:r>
          </a:p>
          <a:p>
            <a:pPr marL="0" marR="0" indent="0" algn="l">
              <a:lnSpc>
                <a:spcPct val="7487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050" b="1" spc="0">
                <a:solidFill>
                  <a:srgbClr val="FFFFFF"/>
                </a:solidFill>
                <a:latin typeface="Tahoma" pitchFamily="2" panose="2263545234"/>
              </a:rPr>
              <a:t>power </a:t>
            </a:r>
          </a:p>
        </p:txBody>
      </p:sp>
      <p:sp>
        <p:nvSpPr>
          <p:cNvPr id="371" name=""/>
          <p:cNvSpPr/>
          <p:nvPr>
            <p:ph type="body" idx="10"/>
          </p:nvPr>
        </p:nvSpPr>
        <p:spPr>
          <a:xfrm>
            <a:off x="4035425" y="4340225"/>
            <a:ext cx="1161415" cy="338455"/>
          </a:xfrm>
          <a:prstGeom prst="rect">
            <a:avLst/>
          </a:prstGeom>
          <a:solidFill>
            <a:srgbClr val="232F52"/>
          </a:solidFill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0" marR="0" indent="0" algn="l">
              <a:lnSpc>
                <a:spcPct val="86399"/>
              </a:lnSpc>
              <a:spcAft>
                <a:spcPts val="0"/>
              </a:spcAft>
            </a:pPr>
            <a:r>
              <a:rPr lang="it-IT" sz="1200" spc="-25">
                <a:solidFill>
                  <a:srgbClr val="FFFFFF"/>
                </a:solidFill>
                <a:latin typeface="Verdana" pitchFamily="2" panose="2263545234"/>
              </a:rPr>
              <a:t>working for the </a:t>
            </a:r>
          </a:p>
          <a:p>
            <a:pPr marL="0" marR="0" indent="0" algn="l">
              <a:lnSpc>
                <a:spcPts val="1200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1950" b="1" spc="0">
                <a:solidFill>
                  <a:srgbClr val="FFFFFF"/>
                </a:solidFill>
                <a:latin typeface="Times New Roman" pitchFamily="1" panose="2263545234"/>
              </a:rPr>
              <a:t>climate </a:t>
            </a:r>
          </a:p>
        </p:txBody>
      </p:sp>
      <p:sp>
        <p:nvSpPr>
          <p:cNvPr id="372" name=""/>
          <p:cNvSpPr/>
          <p:nvPr>
            <p:ph type="body" idx="10"/>
          </p:nvPr>
        </p:nvSpPr>
        <p:spPr>
          <a:xfrm>
            <a:off x="4035425" y="4751705"/>
            <a:ext cx="1548765" cy="64135"/>
          </a:xfrm>
          <a:prstGeom prst="rect">
            <a:avLst/>
          </a:prstGeom>
          <a:solidFill>
            <a:srgbClr val="455C80"/>
          </a:solidFill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0" marR="0" indent="0" algn="l">
              <a:lnSpc>
                <a:spcPts val="400"/>
              </a:lnSpc>
              <a:spcAft>
                <a:spcPts val="0"/>
              </a:spcAft>
            </a:pPr>
            <a:r>
              <a:rPr lang="it-IT" sz="500" b="1" spc="-40">
                <a:solidFill>
                  <a:srgbClr val="8CA2BD"/>
                </a:solidFill>
                <a:latin typeface="Tahoma" pitchFamily="2" panose="2263545234"/>
              </a:rPr>
              <a:t>RE</a:t>
            </a:r>
            <a:r>
              <a:rPr lang="it-IT" sz="500" b="1" spc="-40">
                <a:solidFill>
                  <a:srgbClr val="FFFFFF"/>
                </a:solidFill>
                <a:latin typeface="Tahoma" pitchFamily="2" panose="2263545234"/>
              </a:rPr>
              <a:t> NERRN-E ME FGY</a:t>
            </a:r>
            <a:r>
              <a:rPr lang="it-IT" sz="600" b="1" spc="-40">
                <a:solidFill>
                  <a:srgbClr val="C5DFF3"/>
                </a:solidFill>
                <a:latin typeface="Arial Narrow" pitchFamily="2" panose="2263545234"/>
              </a:rPr>
              <a:t> &amp;</a:t>
            </a:r>
            <a:r>
              <a:rPr lang="it-IT" sz="500" b="1" spc="-40">
                <a:solidFill>
                  <a:srgbClr val="8CA2BD"/>
                </a:solidFill>
                <a:latin typeface="Tahoma" pitchFamily="2" panose="2263545234"/>
              </a:rPr>
              <a:t> FRE</a:t>
            </a:r>
            <a:r>
              <a:rPr lang="it-IT" sz="500" b="1" spc="-40">
                <a:solidFill>
                  <a:srgbClr val="FFFFFF"/>
                </a:solidFill>
                <a:latin typeface="Tahoma" pitchFamily="2" panose="2263545234"/>
              </a:rPr>
              <a:t> GREEN JOB IRJEWLY1 TEGN </a:t>
            </a:r>
          </a:p>
        </p:txBody>
      </p:sp>
      <p:sp>
        <p:nvSpPr>
          <p:cNvPr id="373" name=""/>
          <p:cNvSpPr/>
          <p:nvPr>
            <p:ph type="body" idx="10"/>
          </p:nvPr>
        </p:nvSpPr>
        <p:spPr>
          <a:xfrm>
            <a:off x="8348345" y="5102225"/>
            <a:ext cx="502920" cy="91440"/>
          </a:xfrm>
          <a:prstGeom prst="rect">
            <a:avLst/>
          </a:prstGeom>
          <a:solidFill>
            <a:srgbClr val="455C80"/>
          </a:solidFill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0" marR="0" indent="0" algn="l">
              <a:lnSpc>
                <a:spcPts val="300"/>
              </a:lnSpc>
              <a:spcAft>
                <a:spcPts val="0"/>
              </a:spcAft>
            </a:pPr>
            <a:r>
              <a:rPr lang="it-IT" sz="350" spc="-25">
                <a:solidFill>
                  <a:srgbClr val="FFFFFF"/>
                </a:solidFill>
                <a:latin typeface="Arial" pitchFamily="2" panose="2263545234"/>
              </a:rPr>
              <a:t>EUROPEAN RENEWAELE </a:t>
            </a:r>
            <a:r>
              <a:rPr lang="it-IT" sz="350" spc="-15">
                <a:solidFill>
                  <a:srgbClr val="FFFFFF"/>
                </a:solidFill>
                <a:latin typeface="Arial" pitchFamily="2" panose="2263545234"/>
              </a:rPr>
              <a:t>EN ERGY ,oupg., </a:t>
            </a:r>
          </a:p>
        </p:txBody>
      </p:sp>
      <p:sp>
        <p:nvSpPr>
          <p:cNvPr id="374" name=""/>
          <p:cNvSpPr/>
          <p:nvPr>
            <p:ph type="body" idx="10"/>
          </p:nvPr>
        </p:nvSpPr>
        <p:spPr>
          <a:xfrm>
            <a:off x="1036320" y="6586855"/>
            <a:ext cx="2822575" cy="435610"/>
          </a:xfrm>
          <a:prstGeom prst="rect">
            <a:avLst/>
          </a:prstGeom>
          <a:solidFill>
            <a:srgbClr val="455C80"/>
          </a:solidFill>
          <a:ln w="0" cmpd="sng">
            <a:noFill/>
            <a:prstDash val="solid"/>
          </a:ln>
        </p:spPr>
        <p:txBody>
          <a:bodyPr vert="horz" lIns="0" tIns="22860" rIns="0" bIns="0" anchor="t">
            <a:normAutofit fontScale="70000"/>
          </a:bodyPr>
          <a:lstStyle/>
          <a:p>
            <a:pPr marL="0" marR="0" indent="0" algn="ctr">
              <a:lnSpc>
                <a:spcPts val="3100"/>
              </a:lnSpc>
              <a:spcAft>
                <a:spcPts val="0"/>
              </a:spcAft>
            </a:pPr>
            <a:r>
              <a:rPr lang="it-IT" sz="4100" b="1" spc="125">
                <a:solidFill>
                  <a:srgbClr val="FFFFFF"/>
                </a:solidFill>
                <a:latin typeface="Bookman Old Style" pitchFamily="1" panose="2263545234"/>
              </a:rPr>
              <a:t>QtE'ESPEACE </a:t>
            </a:r>
          </a:p>
        </p:txBody>
      </p:sp>
      <p:sp>
        <p:nvSpPr>
          <p:cNvPr id="375" name=""/>
          <p:cNvSpPr/>
          <p:nvPr>
            <p:ph type="body" idx="10"/>
          </p:nvPr>
        </p:nvSpPr>
        <p:spPr>
          <a:xfrm>
            <a:off x="5398135" y="6346190"/>
            <a:ext cx="1407795" cy="289560"/>
          </a:xfrm>
          <a:prstGeom prst="rect">
            <a:avLst/>
          </a:prstGeom>
          <a:solidFill>
            <a:srgbClr val="455C80"/>
          </a:solidFill>
          <a:ln w="0" cmpd="sng">
            <a:noFill/>
            <a:prstDash val="solid"/>
          </a:ln>
        </p:spPr>
        <p:txBody>
          <a:bodyPr vert="horz" lIns="0" tIns="0" rIns="0" bIns="0" anchor="t">
            <a:normAutofit fontScale="55000"/>
          </a:bodyPr>
          <a:lstStyle/>
          <a:p>
            <a:pPr marL="228600" marR="0" indent="0" algn="l">
              <a:lnSpc>
                <a:spcPts val="300"/>
              </a:lnSpc>
              <a:spcAft>
                <a:spcPts val="0"/>
              </a:spcAft>
            </a:pPr>
            <a:r>
              <a:rPr lang="it-IT" sz="500" spc="0">
                <a:solidFill>
                  <a:srgbClr val="FFFFFF"/>
                </a:solidFill>
                <a:latin typeface="Arial" pitchFamily="2" panose="2263545234"/>
              </a:rPr>
              <a:t>I </a:t>
            </a:r>
          </a:p>
          <a:p>
            <a:pPr marL="548640" marR="0" indent="0" algn="l">
              <a:lnSpc>
                <a:spcPts val="600"/>
              </a:lnSpc>
              <a:spcBef>
                <a:spcPts val="0"/>
              </a:spcBef>
              <a:spcAft>
                <a:spcPts val="0"/>
              </a:spcAft>
              <a:tabLst>
                <a:tab pos="856615" algn="l"/>
                <a:tab pos="1325880" algn="r"/>
              </a:tabLst>
            </a:pPr>
            <a:r>
              <a:rPr lang="it-IT" sz="650" b="1" spc="0">
                <a:solidFill>
                  <a:srgbClr val="FFFFFF"/>
                </a:solidFill>
                <a:latin typeface="Tahoma" pitchFamily="2" panose="2263545234"/>
              </a:rPr>
              <a:t>h O </a:t>
            </a:r>
            <a:r>
              <a:rPr lang="it-IT" sz="650" b="1" spc="0">
                <a:solidFill>
                  <a:srgbClr val="FFFFFF"/>
                </a:solidFill>
                <a:latin typeface="Tahoma" pitchFamily="2" panose="2263545234"/>
              </a:rPr>
              <a:t>• </a:t>
            </a:r>
            <a:r>
              <a:rPr lang="it-IT" sz="650" b="1" baseline="-25000" spc="0">
                <a:solidFill>
                  <a:srgbClr val="FFFFFF"/>
                </a:solidFill>
                <a:latin typeface="Verdana" pitchFamily="2" panose="2263545234"/>
              </a:rPr>
              <a:t>r</a:t>
            </a:r>
            <a:r>
              <a:rPr lang="it-IT" sz="650" b="1" spc="0">
                <a:solidFill>
                  <a:srgbClr val="FFFFFF"/>
                </a:solidFill>
                <a:latin typeface="Tahoma" pitchFamily="2" panose="2263545234"/>
              </a:rPr>
              <a:t>. </a:t>
            </a:r>
            <a:r>
              <a:rPr lang="it-IT" sz="650" b="1" spc="0">
                <a:solidFill>
                  <a:srgbClr val="FFFFFF"/>
                </a:solidFill>
                <a:latin typeface="Tahoma" pitchFamily="2" panose="2263545234"/>
              </a:rPr>
              <a:t>, </a:t>
            </a:r>
          </a:p>
          <a:p>
            <a:pPr marL="0" marR="0" indent="0" algn="l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tabLst>
                <a:tab pos="1405255" algn="r"/>
              </a:tabLst>
            </a:pPr>
            <a:r>
              <a:rPr lang="it-IT" sz="900" b="1" spc="90">
                <a:solidFill>
                  <a:srgbClr val="FFFFFF"/>
                </a:solidFill>
                <a:latin typeface="Bookman Old Style" pitchFamily="1" panose="2263545234"/>
              </a:rPr>
              <a:t>E EC </a:t>
            </a:r>
            <a:r>
              <a:rPr lang="it-IT" sz="1550" b="1" spc="-50">
                <a:solidFill>
                  <a:srgbClr val="FFFFFF"/>
                </a:solidFill>
                <a:latin typeface="Times New Roman" pitchFamily="2" panose="2263545234"/>
              </a:rPr>
              <a:t>~NOW </a:t>
            </a:r>
          </a:p>
        </p:txBody>
      </p:sp>
      <p:sp>
        <p:nvSpPr>
          <p:cNvPr id="376" name=""/>
          <p:cNvSpPr/>
          <p:nvPr>
            <p:ph type="body" idx="10"/>
          </p:nvPr>
        </p:nvSpPr>
        <p:spPr>
          <a:xfrm>
            <a:off x="3879850" y="6973570"/>
            <a:ext cx="518160" cy="33655"/>
          </a:xfrm>
          <a:prstGeom prst="rect">
            <a:avLst/>
          </a:prstGeom>
          <a:solidFill>
            <a:srgbClr val="455C80"/>
          </a:solidFill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0" marR="0" indent="0" algn="l">
              <a:lnSpc>
                <a:spcPts val="200"/>
              </a:lnSpc>
              <a:spcAft>
                <a:spcPts val="0"/>
              </a:spcAft>
            </a:pPr>
            <a:r>
              <a:rPr lang="it-IT" sz="300" b="1" spc="55">
                <a:solidFill>
                  <a:srgbClr val="FFFFFF"/>
                </a:solidFill>
                <a:latin typeface="Garamond" pitchFamily="1" panose="2263545234"/>
              </a:rPr>
              <a:t>•</a:t>
            </a:r>
            <a:r>
              <a:rPr lang="it-IT" sz="300" b="1" spc="55">
                <a:solidFill>
                  <a:srgbClr val="FFFFFF"/>
                </a:solidFill>
                <a:latin typeface="Garamond" pitchFamily="1" panose="2263545234"/>
              </a:rPr>
              <a:t>■</a:t>
            </a:r>
            <a:r>
              <a:rPr lang="it-IT" sz="450" b="1" spc="55">
                <a:solidFill>
                  <a:srgbClr val="FFFFFF"/>
                </a:solidFill>
                <a:latin typeface="Bookman Old Style" pitchFamily="1" panose="2263545234"/>
              </a:rPr>
              <a:t>• </a:t>
            </a:r>
            <a:r>
              <a:rPr lang="it-IT" sz="300" b="1" i="1" spc="55">
                <a:solidFill>
                  <a:srgbClr val="FFFFFF"/>
                </a:solidFill>
                <a:latin typeface="Arial" pitchFamily="2" panose="2263545234"/>
              </a:rPr>
              <a:t>n </a:t>
            </a:r>
            <a:r>
              <a:rPr lang="it-IT" sz="300" b="1" spc="55">
                <a:solidFill>
                  <a:srgbClr val="FFFFFF"/>
                </a:solidFill>
                <a:latin typeface="Arial" pitchFamily="2" panose="2263545234"/>
              </a:rPr>
              <a:t>InM1.1 mma </a:t>
            </a:r>
          </a:p>
        </p:txBody>
      </p:sp>
      <p:sp>
        <p:nvSpPr>
          <p:cNvPr id="377" name=""/>
          <p:cNvSpPr/>
          <p:nvPr>
            <p:ph type="body" idx="10"/>
          </p:nvPr>
        </p:nvSpPr>
        <p:spPr>
          <a:xfrm>
            <a:off x="6866890" y="6209030"/>
            <a:ext cx="914400" cy="594360"/>
          </a:xfrm>
          <a:prstGeom prst="rect">
            <a:avLst/>
          </a:prstGeom>
          <a:solidFill>
            <a:srgbClr val="9EC049"/>
          </a:solidFill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0" marR="0" indent="0" algn="l">
              <a:lnSpc>
                <a:spcPts val="5400"/>
              </a:lnSpc>
              <a:spcAft>
                <a:spcPts val="0"/>
              </a:spcAft>
            </a:pPr>
            <a:r>
              <a:rPr lang="it-IT" sz="8400" b="1" spc="-1730">
                <a:solidFill>
                  <a:srgbClr val="67BB4F"/>
                </a:solidFill>
                <a:latin typeface="Arial" pitchFamily="2" panose="2263545234"/>
              </a:rPr>
              <a:t>E</a:t>
            </a:r>
            <a:r>
              <a:rPr lang="it-IT" sz="8400" b="1" baseline="30000" spc="-1730">
                <a:solidFill>
                  <a:srgbClr val="67BB4F"/>
                </a:solidFill>
                <a:latin typeface="Arial" pitchFamily="2" panose="2263545234"/>
              </a:rPr>
              <a:t>--</a:t>
            </a:r>
            <a:r>
              <a:rPr lang="it-IT" sz="100" b="1" spc="-1730">
                <a:solidFill>
                  <a:srgbClr val="67BB4F"/>
                </a:solidFill>
                <a:latin typeface="Arial" pitchFamily="2" panose="2263545234"/>
              </a:rPr>
              <a:t> </a:t>
            </a:r>
          </a:p>
        </p:txBody>
      </p:sp>
      <p:sp>
        <p:nvSpPr>
          <p:cNvPr id="378" name=""/>
          <p:cNvSpPr/>
          <p:nvPr>
            <p:ph type="body" idx="10"/>
          </p:nvPr>
        </p:nvSpPr>
        <p:spPr>
          <a:xfrm>
            <a:off x="6866890" y="6803390"/>
            <a:ext cx="2813685" cy="231140"/>
          </a:xfrm>
          <a:prstGeom prst="rect">
            <a:avLst/>
          </a:prstGeom>
          <a:solidFill>
            <a:srgbClr val="9EC049"/>
          </a:solidFill>
          <a:ln w="0" cmpd="sng">
            <a:noFill/>
            <a:prstDash val="solid"/>
          </a:ln>
        </p:spPr>
        <p:txBody>
          <a:bodyPr vert="horz" lIns="0" tIns="0" rIns="0" bIns="0" anchor="t">
            <a:normAutofit fontScale="95000"/>
          </a:bodyPr>
          <a:lstStyle/>
          <a:p>
            <a:pPr marL="0" marR="0" indent="0" algn="r">
              <a:lnSpc>
                <a:spcPts val="1000"/>
              </a:lnSpc>
              <a:spcAft>
                <a:spcPts val="0"/>
              </a:spcAft>
            </a:pPr>
            <a:r>
              <a:rPr lang="it-IT" sz="2150" b="1" spc="-140">
                <a:solidFill>
                  <a:srgbClr val="0C6324"/>
                </a:solidFill>
                <a:latin typeface="Verdana" pitchFamily="2" panose="2263545234"/>
              </a:rPr>
              <a:t>.greenpeace.org </a:t>
            </a:r>
          </a:p>
        </p:txBody>
      </p:sp>
      <p:sp>
        <p:nvSpPr>
          <p:cNvPr id="379" name=""/>
          <p:cNvSpPr/>
          <p:nvPr>
            <p:ph type="body" idx="10"/>
          </p:nvPr>
        </p:nvSpPr>
        <p:spPr>
          <a:xfrm>
            <a:off x="1429385" y="1273810"/>
            <a:ext cx="2423160" cy="421005"/>
          </a:xfrm>
          <a:prstGeom prst="rect">
            <a:avLst/>
          </a:prstGeom>
          <a:solidFill>
            <a:srgbClr val="FFFFFF"/>
          </a:solidFill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0" marR="91440" indent="0" algn="l">
              <a:lnSpc>
                <a:spcPts val="800"/>
              </a:lnSpc>
              <a:spcAft>
                <a:spcPts val="0"/>
              </a:spcAft>
            </a:pPr>
            <a:r>
              <a:rPr lang="it-IT" sz="850" spc="70">
                <a:solidFill>
                  <a:srgbClr val="FFFFFF"/>
                </a:solidFill>
                <a:latin typeface="Bookman Old Style" pitchFamily="1" panose="2263545234"/>
              </a:rPr>
              <a:t>Il potenziale di efficienza energetica </a:t>
            </a:r>
            <a:r>
              <a:rPr lang="it-IT" sz="850" spc="95">
                <a:solidFill>
                  <a:srgbClr val="FFFFFF"/>
                </a:solidFill>
                <a:latin typeface="Bookman Old Style" pitchFamily="1" panose="2263545234"/>
              </a:rPr>
              <a:t>negli usi finali di energia elettrica </a:t>
            </a:r>
          </a:p>
          <a:p>
            <a:pPr marL="0" marR="0" indent="0" algn="l">
              <a:lnSpc>
                <a:spcPts val="700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850" spc="90">
                <a:solidFill>
                  <a:srgbClr val="FFFFFF"/>
                </a:solidFill>
                <a:latin typeface="Bookman Old Style" pitchFamily="1" panose="2263545234"/>
              </a:rPr>
              <a:t>in Italia al 2020 e I benefici connessi </a:t>
            </a:r>
            <a:r>
              <a:rPr lang="it-IT" sz="850" spc="80">
                <a:solidFill>
                  <a:srgbClr val="FFFFFF"/>
                </a:solidFill>
                <a:latin typeface="Bookman Old Style" pitchFamily="1" panose="2263545234"/>
              </a:rPr>
              <a:t>a un suo largo displegamento </a:t>
            </a:r>
          </a:p>
        </p:txBody>
      </p:sp>
      <p:sp>
        <p:nvSpPr>
          <p:cNvPr id="380" name=""/>
          <p:cNvSpPr/>
          <p:nvPr>
            <p:ph type="body" idx="10"/>
          </p:nvPr>
        </p:nvSpPr>
        <p:spPr>
          <a:xfrm>
            <a:off x="1057910" y="5617210"/>
            <a:ext cx="600075" cy="344805"/>
          </a:xfrm>
          <a:prstGeom prst="rect">
            <a:avLst/>
          </a:prstGeom>
          <a:solidFill>
            <a:srgbClr val="FFFFFF"/>
          </a:solidFill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0" marR="91440" indent="0" algn="l">
              <a:lnSpc>
                <a:spcPts val="700"/>
              </a:lnSpc>
              <a:spcAft>
                <a:spcPts val="0"/>
              </a:spcAft>
            </a:pPr>
            <a:r>
              <a:rPr lang="it-IT" sz="650" b="1" spc="-15">
                <a:solidFill>
                  <a:srgbClr val="67BB4F"/>
                </a:solidFill>
                <a:latin typeface="Arial Narrow" pitchFamily="2" panose="2263545234"/>
              </a:rPr>
              <a:t>TECHNOLOGY, </a:t>
            </a:r>
            <a:r>
              <a:rPr lang="it-IT" sz="650" b="1" spc="0">
                <a:solidFill>
                  <a:srgbClr val="67BB4F"/>
                </a:solidFill>
                <a:latin typeface="Arial Narrow" pitchFamily="2" panose="2263545234"/>
              </a:rPr>
              <a:t>ECONOMICS, </a:t>
            </a:r>
          </a:p>
          <a:p>
            <a:pPr marL="45720" marR="0" indent="0" algn="l">
              <a:lnSpc>
                <a:spcPts val="600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650" b="1" spc="-15">
                <a:solidFill>
                  <a:srgbClr val="67BB4F"/>
                </a:solidFill>
                <a:latin typeface="Arial Narrow" pitchFamily="2" panose="2263545234"/>
              </a:rPr>
              <a:t>A LTERNATIVES </a:t>
            </a:r>
            <a:r>
              <a:rPr lang="it-IT" sz="650" b="1" spc="0">
                <a:solidFill>
                  <a:srgbClr val="67BB4F"/>
                </a:solidFill>
                <a:latin typeface="Arial Narrow" pitchFamily="2" panose="2263545234"/>
              </a:rPr>
              <a:t>CASE STUDIES </a:t>
            </a:r>
          </a:p>
        </p:txBody>
      </p:sp>
      <p:sp>
        <p:nvSpPr>
          <p:cNvPr id="381" name=""/>
          <p:cNvSpPr/>
          <p:nvPr>
            <p:ph type="body" idx="10"/>
          </p:nvPr>
        </p:nvSpPr>
        <p:spPr>
          <a:xfrm>
            <a:off x="1057910" y="5995670"/>
            <a:ext cx="408305" cy="33020"/>
          </a:xfrm>
          <a:prstGeom prst="rect">
            <a:avLst/>
          </a:prstGeom>
          <a:solidFill>
            <a:srgbClr val="FFFFFF"/>
          </a:solidFill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0" marR="0" indent="0" algn="l">
              <a:lnSpc>
                <a:spcPct val="73919"/>
              </a:lnSpc>
              <a:spcAft>
                <a:spcPts val="0"/>
              </a:spcAft>
            </a:pPr>
            <a:r>
              <a:rPr lang="it-IT" sz="300" spc="5">
                <a:solidFill>
                  <a:srgbClr val="FFFFFF"/>
                </a:solidFill>
                <a:latin typeface="Arial" pitchFamily="2" panose="2263545234"/>
              </a:rPr>
              <a:t>11139N1,101E~.4M7 </a:t>
            </a:r>
          </a:p>
        </p:txBody>
      </p:sp>
    </p:spTree>
  </p:cSld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0"/>
          </a:schemeClr>
        </a:solidFill>
      </p:bgPr>
    </p:bg>
    <p:spTree>
      <p:nvGrpSpPr>
        <p:cNvPr id="383" name=""/>
        <p:cNvGrpSpPr/>
        <p:nvPr/>
      </p:nvGrpSpPr>
      <p:grpSpPr/>
      <p:sp>
        <p:nvSpPr>
          <p:cNvPr id="384" name=""/>
          <p:cNvSpPr/>
          <p:nvPr>
            <p:ph type="body" idx="10"/>
          </p:nvPr>
        </p:nvSpPr>
        <p:spPr>
          <a:xfrm>
            <a:off x="763270" y="1346200"/>
            <a:ext cx="9169400" cy="750570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1371600" marR="0" indent="0" algn="l">
              <a:lnSpc>
                <a:spcPct val="84479"/>
              </a:lnSpc>
              <a:spcAft>
                <a:spcPts val="1800"/>
              </a:spcAft>
            </a:pPr>
            <a:r>
              <a:rPr lang="it-IT" sz="3600" b="1" spc="0">
                <a:solidFill>
                  <a:srgbClr val="669900"/>
                </a:solidFill>
                <a:latin typeface="Arial" pitchFamily="2" panose="2263545234"/>
              </a:rPr>
              <a:t>GRAZIE PER L’ATTENZIONE </a:t>
            </a:r>
          </a:p>
        </p:txBody>
      </p:sp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theme/theme1.xml" Id="rId2" /><Relationship Type="http://schemas.openxmlformats.org/officeDocument/2006/relationships/slideLayout" Target="/ppt/slideLayouts/slideLayout1.xml" Id="rId5" /><Relationship Type="http://schemas.openxmlformats.org/officeDocument/2006/relationships/slideLayout" Target="/ppt/slideLayouts/slideLayout2.xml" Id="rId10" /><Relationship Type="http://schemas.openxmlformats.org/officeDocument/2006/relationships/slideLayout" Target="/ppt/slideLayouts/slideLayout3.xml" Id="rId15" /><Relationship Type="http://schemas.openxmlformats.org/officeDocument/2006/relationships/slideLayout" Target="/ppt/slideLayouts/slideLayout4.xml" Id="rId20" /><Relationship Type="http://schemas.openxmlformats.org/officeDocument/2006/relationships/slideLayout" Target="/ppt/slideLayouts/slideLayout5.xml" Id="rId25" /><Relationship Type="http://schemas.openxmlformats.org/officeDocument/2006/relationships/slideLayout" Target="/ppt/slideLayouts/slideLayout6.xml" Id="rId30" /><Relationship Type="http://schemas.openxmlformats.org/officeDocument/2006/relationships/slideLayout" Target="/ppt/slideLayouts/slideLayout7.xml" Id="rId35" /><Relationship Type="http://schemas.openxmlformats.org/officeDocument/2006/relationships/slideLayout" Target="/ppt/slideLayouts/slideLayout8.xml" Id="rId40" /><Relationship Type="http://schemas.openxmlformats.org/officeDocument/2006/relationships/slideLayout" Target="/ppt/slideLayouts/slideLayout9.xml" Id="rId45" /><Relationship Type="http://schemas.openxmlformats.org/officeDocument/2006/relationships/slideLayout" Target="/ppt/slideLayouts/slideLayout10.xml" Id="rId50" /><Relationship Type="http://schemas.openxmlformats.org/officeDocument/2006/relationships/slideLayout" Target="/ppt/slideLayouts/slideLayout11.xml" Id="rId55" /><Relationship Type="http://schemas.openxmlformats.org/officeDocument/2006/relationships/slideLayout" Target="/ppt/slideLayouts/slideLayout12.xml" Id="rId60" /><Relationship Type="http://schemas.openxmlformats.org/officeDocument/2006/relationships/slideLayout" Target="/ppt/slideLayouts/slideLayout13.xml" Id="rId65" /><Relationship Type="http://schemas.openxmlformats.org/officeDocument/2006/relationships/slideLayout" Target="/ppt/slideLayouts/slideLayout14.xml" Id="rId70" /><Relationship Type="http://schemas.openxmlformats.org/officeDocument/2006/relationships/slideLayout" Target="/ppt/slideLayouts/slideLayout15.xml" Id="rId75" /><Relationship Type="http://schemas.openxmlformats.org/officeDocument/2006/relationships/slideLayout" Target="/ppt/slideLayouts/slideLayout16.xml" Id="rId80" /><Relationship Type="http://schemas.openxmlformats.org/officeDocument/2006/relationships/slideLayout" Target="/ppt/slideLayouts/slideLayout17.xml" Id="rId85" /><Relationship Type="http://schemas.openxmlformats.org/officeDocument/2006/relationships/slideLayout" Target="/ppt/slideLayouts/slideLayout18.xml" Id="rId90" /><Relationship Type="http://schemas.openxmlformats.org/officeDocument/2006/relationships/slideLayout" Target="/ppt/slideLayouts/slideLayout19.xml" Id="rId95" /><Relationship Type="http://schemas.openxmlformats.org/officeDocument/2006/relationships/slideLayout" Target="/ppt/slideLayouts/slideLayout20.xml" Id="rId100" /><Relationship Type="http://schemas.openxmlformats.org/officeDocument/2006/relationships/slideLayout" Target="/ppt/slideLayouts/slideLayout21.xml" Id="rId105" /><Relationship Type="http://schemas.openxmlformats.org/officeDocument/2006/relationships/slideLayout" Target="/ppt/slideLayouts/slideLayout22.xml" Id="rId110" /><Relationship Type="http://schemas.openxmlformats.org/officeDocument/2006/relationships/slideLayout" Target="/ppt/slideLayouts/slideLayout23.xml" Id="rId115" /><Relationship Type="http://schemas.openxmlformats.org/officeDocument/2006/relationships/slideLayout" Target="/ppt/slideLayouts/slideLayout24.xml" Id="rId120" /><Relationship Type="http://schemas.openxmlformats.org/officeDocument/2006/relationships/slideLayout" Target="/ppt/slideLayouts/slideLayout25.xml" Id="rId125" /><Relationship Type="http://schemas.openxmlformats.org/officeDocument/2006/relationships/slideLayout" Target="/ppt/slideLayouts/slideLayout26.xml" Id="rId130" /><Relationship Type="http://schemas.openxmlformats.org/officeDocument/2006/relationships/slideLayout" Target="/ppt/slideLayouts/slideLayout27.xml" Id="rId135" /><Relationship Type="http://schemas.openxmlformats.org/officeDocument/2006/relationships/slideLayout" Target="/ppt/slideLayouts/slideLayout28.xml" Id="rId140" /><Relationship Type="http://schemas.openxmlformats.org/officeDocument/2006/relationships/slideLayout" Target="/ppt/slideLayouts/slideLayout29.xml" Id="rId145" /><Relationship Type="http://schemas.openxmlformats.org/officeDocument/2006/relationships/slideLayout" Target="/ppt/slideLayouts/slideLayout30.xml" Id="rId150" /><Relationship Type="http://schemas.openxmlformats.org/officeDocument/2006/relationships/slideLayout" Target="/ppt/slideLayouts/slideLayout31.xml" Id="rId155" /><Relationship Type="http://schemas.openxmlformats.org/officeDocument/2006/relationships/slideLayout" Target="/ppt/slideLayouts/slideLayout32.xml" Id="rId160" /><Relationship Type="http://schemas.openxmlformats.org/officeDocument/2006/relationships/slideLayout" Target="/ppt/slideLayouts/slideLayout33.xml" Id="rId169" /><Relationship Type="http://schemas.openxmlformats.org/officeDocument/2006/relationships/slideLayout" Target="/ppt/slideLayouts/slideLayout34.xml" Id="rId174" /><Relationship Type="http://schemas.openxmlformats.org/officeDocument/2006/relationships/slideLayout" Target="/ppt/slideLayouts/slideLayout35.xml" Id="rId179" /><Relationship Type="http://schemas.openxmlformats.org/officeDocument/2006/relationships/slideLayout" Target="/ppt/slideLayouts/slideLayout36.xml" Id="rId184" /><Relationship Type="http://schemas.openxmlformats.org/officeDocument/2006/relationships/slideLayout" Target="/ppt/slideLayouts/slideLayout37.xml" Id="rId189" /><Relationship Type="http://schemas.openxmlformats.org/officeDocument/2006/relationships/slideLayout" Target="/ppt/slideLayouts/slideLayout38.xml" Id="rId194" /><Relationship Type="http://schemas.openxmlformats.org/officeDocument/2006/relationships/slideLayout" Target="/ppt/slideLayouts/slideLayout39.xml" Id="rId199" /><Relationship Type="http://schemas.openxmlformats.org/officeDocument/2006/relationships/slideLayout" Target="/ppt/slideLayouts/slideLayout40.xml" Id="rId204" /><Relationship Type="http://schemas.openxmlformats.org/officeDocument/2006/relationships/slideLayout" Target="/ppt/slideLayouts/slideLayout41.xml" Id="rId215" /><Relationship Type="http://schemas.openxmlformats.org/officeDocument/2006/relationships/slideLayout" Target="/ppt/slideLayouts/slideLayout42.xml" Id="rId220" /><Relationship Type="http://schemas.openxmlformats.org/officeDocument/2006/relationships/slideLayout" Target="/ppt/slideLayouts/slideLayout43.xml" Id="rId225" /><Relationship Type="http://schemas.openxmlformats.org/officeDocument/2006/relationships/slideLayout" Target="/ppt/slideLayouts/slideLayout44.xml" Id="rId230" /><Relationship Type="http://schemas.openxmlformats.org/officeDocument/2006/relationships/slideLayout" Target="/ppt/slideLayouts/slideLayout45.xml" Id="rId235" /><Relationship Type="http://schemas.openxmlformats.org/officeDocument/2006/relationships/slideLayout" Target="/ppt/slideLayouts/slideLayout46.xml" Id="rId240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00000"/>
          </a:schemeClr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5"/>
    <p:sldLayoutId id="2147483650" r:id="rId10"/>
    <p:sldLayoutId id="2147483651" r:id="rId15"/>
    <p:sldLayoutId id="2147483652" r:id="rId20"/>
    <p:sldLayoutId id="2147483653" r:id="rId25"/>
    <p:sldLayoutId id="2147483654" r:id="rId30"/>
    <p:sldLayoutId id="2147483655" r:id="rId35"/>
    <p:sldLayoutId id="2147483656" r:id="rId40"/>
    <p:sldLayoutId id="2147483657" r:id="rId45"/>
    <p:sldLayoutId id="2147483658" r:id="rId50"/>
    <p:sldLayoutId id="2147483659" r:id="rId55"/>
    <p:sldLayoutId id="2147483660" r:id="rId60"/>
    <p:sldLayoutId id="2147483661" r:id="rId65"/>
    <p:sldLayoutId id="2147483662" r:id="rId70"/>
    <p:sldLayoutId id="2147483663" r:id="rId75"/>
    <p:sldLayoutId id="2147483664" r:id="rId80"/>
    <p:sldLayoutId id="2147483665" r:id="rId85"/>
    <p:sldLayoutId id="2147483666" r:id="rId90"/>
    <p:sldLayoutId id="2147483667" r:id="rId95"/>
    <p:sldLayoutId id="2147483668" r:id="rId100"/>
    <p:sldLayoutId id="2147483669" r:id="rId105"/>
    <p:sldLayoutId id="2147483670" r:id="rId110"/>
    <p:sldLayoutId id="2147483671" r:id="rId115"/>
    <p:sldLayoutId id="2147483672" r:id="rId120"/>
    <p:sldLayoutId id="2147483673" r:id="rId125"/>
    <p:sldLayoutId id="2147483674" r:id="rId130"/>
    <p:sldLayoutId id="2147483675" r:id="rId135"/>
    <p:sldLayoutId id="2147483676" r:id="rId140"/>
    <p:sldLayoutId id="2147483677" r:id="rId145"/>
    <p:sldLayoutId id="2147483678" r:id="rId150"/>
    <p:sldLayoutId id="2147483679" r:id="rId155"/>
    <p:sldLayoutId id="2147483680" r:id="rId160"/>
    <p:sldLayoutId id="2147483681" r:id="rId169"/>
    <p:sldLayoutId id="2147483682" r:id="rId174"/>
    <p:sldLayoutId id="2147483683" r:id="rId179"/>
    <p:sldLayoutId id="2147483684" r:id="rId184"/>
    <p:sldLayoutId id="2147483685" r:id="rId189"/>
    <p:sldLayoutId id="2147483686" r:id="rId194"/>
    <p:sldLayoutId id="2147483687" r:id="rId199"/>
    <p:sldLayoutId id="2147483688" r:id="rId204"/>
    <p:sldLayoutId id="2147483689" r:id="rId215"/>
    <p:sldLayoutId id="2147483690" r:id="rId220"/>
    <p:sldLayoutId id="2147483691" r:id="rId225"/>
    <p:sldLayoutId id="2147483692" r:id="rId230"/>
    <p:sldLayoutId id="2147483693" r:id="rId235"/>
    <p:sldLayoutId id="2147483694" r:id="rId240"/>
  </p:sldLayoutIdLst>
</p:sldMaster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Id5" /><Relationship Type="http://schemas.openxmlformats.org/officeDocument/2006/relationships/image" Target="/ppt/media/image1.png" Id="rId7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Id10" /><Relationship Type="http://schemas.openxmlformats.org/officeDocument/2006/relationships/image" Target="/ppt/media/image2.png" Id="rId12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3.xml" Id="rId15" /><Relationship Type="http://schemas.openxmlformats.org/officeDocument/2006/relationships/image" Target="/ppt/media/image3.png" Id="rId17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4.xml" Id="rId20" /><Relationship Type="http://schemas.openxmlformats.org/officeDocument/2006/relationships/image" Target="/ppt/media/image4.png" Id="rId22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5.xml" Id="rId25" /><Relationship Type="http://schemas.openxmlformats.org/officeDocument/2006/relationships/image" Target="/ppt/media/image5.png" Id="rId27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Id30" /><Relationship Type="http://schemas.openxmlformats.org/officeDocument/2006/relationships/image" Target="/ppt/media/image6.png" Id="rId32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35" /><Relationship Type="http://schemas.openxmlformats.org/officeDocument/2006/relationships/image" Target="/ppt/media/image7.png" Id="rId37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8.xml" Id="rId40" /><Relationship Type="http://schemas.openxmlformats.org/officeDocument/2006/relationships/image" Target="/ppt/media/image8.png" Id="rId42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9.xml" Id="rId45" /><Relationship Type="http://schemas.openxmlformats.org/officeDocument/2006/relationships/image" Target="/ppt/media/image9.png" Id="rId47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0.xml" Id="rId50" /><Relationship Type="http://schemas.openxmlformats.org/officeDocument/2006/relationships/image" Target="/ppt/media/image10.png" Id="rId52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1.xml" Id="rId55" /><Relationship Type="http://schemas.openxmlformats.org/officeDocument/2006/relationships/image" Target="/ppt/media/image11.png" Id="rId57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2.xml" Id="rId60" /><Relationship Type="http://schemas.openxmlformats.org/officeDocument/2006/relationships/image" Target="/ppt/media/image12.png" Id="rId62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3.xml" Id="rId65" /><Relationship Type="http://schemas.openxmlformats.org/officeDocument/2006/relationships/image" Target="/ppt/media/image13.png" Id="rId67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4.xml" Id="rId70" /><Relationship Type="http://schemas.openxmlformats.org/officeDocument/2006/relationships/image" Target="/ppt/media/image14.png" Id="rId72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5.xml" Id="rId75" /><Relationship Type="http://schemas.openxmlformats.org/officeDocument/2006/relationships/image" Target="/ppt/media/image15.png" Id="rId77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6.xml" Id="rId80" /><Relationship Type="http://schemas.openxmlformats.org/officeDocument/2006/relationships/image" Target="/ppt/media/image16.png" Id="rId82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7.xml" Id="rId85" /><Relationship Type="http://schemas.openxmlformats.org/officeDocument/2006/relationships/image" Target="/ppt/media/image17.png" Id="rId87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8.xml" Id="rId90" /><Relationship Type="http://schemas.openxmlformats.org/officeDocument/2006/relationships/image" Target="/ppt/media/image18.png" Id="rId92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9.xml" Id="rId95" /><Relationship Type="http://schemas.openxmlformats.org/officeDocument/2006/relationships/image" Target="/ppt/media/image19.png" Id="rId97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0.xml" Id="rId100" /><Relationship Type="http://schemas.openxmlformats.org/officeDocument/2006/relationships/image" Target="/ppt/media/image20.png" Id="rId102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1.xml" Id="rId105" /><Relationship Type="http://schemas.openxmlformats.org/officeDocument/2006/relationships/image" Target="/ppt/media/image21.png" Id="rId107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2.xml" Id="rId110" /><Relationship Type="http://schemas.openxmlformats.org/officeDocument/2006/relationships/image" Target="/ppt/media/image22.png" Id="rId112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3.xml" Id="rId115" /><Relationship Type="http://schemas.openxmlformats.org/officeDocument/2006/relationships/image" Target="/ppt/media/image23.png" Id="rId117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4.xml" Id="rId120" /><Relationship Type="http://schemas.openxmlformats.org/officeDocument/2006/relationships/image" Target="/ppt/media/image24.png" Id="rId122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5.xml" Id="rId125" /><Relationship Type="http://schemas.openxmlformats.org/officeDocument/2006/relationships/image" Target="/ppt/media/image25.png" Id="rId127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6.xml" Id="rId130" /><Relationship Type="http://schemas.openxmlformats.org/officeDocument/2006/relationships/image" Target="/ppt/media/image26.png" Id="rId132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7.xml" Id="rId135" /><Relationship Type="http://schemas.openxmlformats.org/officeDocument/2006/relationships/image" Target="/ppt/media/image27.png" Id="rId137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8.xml" Id="rId140" /><Relationship Type="http://schemas.openxmlformats.org/officeDocument/2006/relationships/image" Target="/ppt/media/image28.png" Id="rId142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9.xml" Id="rId145" /><Relationship Type="http://schemas.openxmlformats.org/officeDocument/2006/relationships/image" Target="/ppt/media/image29.png" Id="rId147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30.xml" Id="rId150" /><Relationship Type="http://schemas.openxmlformats.org/officeDocument/2006/relationships/image" Target="/ppt/media/image30.png" Id="rId152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31.xml" Id="rId155" /><Relationship Type="http://schemas.openxmlformats.org/officeDocument/2006/relationships/image" Target="/ppt/media/image31.png" Id="rId157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32.xml" Id="rId160" /><Relationship Type="http://schemas.openxmlformats.org/officeDocument/2006/relationships/image" Target="/ppt/media/image32.png" Id="rId162" /><Relationship Type="http://schemas.openxmlformats.org/officeDocument/2006/relationships/image" Target="/ppt/media/image33.png" Id="rId164" /><Relationship Type="http://schemas.openxmlformats.org/officeDocument/2006/relationships/image" Target="/ppt/media/image34.png" Id="rId166" /></Relationships>
</file>

<file path=ppt/slides/_rels/slide33.xml.rels>&#65279;<?xml version="1.0" encoding="utf-8"?><Relationships xmlns="http://schemas.openxmlformats.org/package/2006/relationships"><Relationship Type="http://schemas.openxmlformats.org/officeDocument/2006/relationships/slideLayout" Target="/ppt/slideLayouts/slideLayout33.xml" Id="rId169" /><Relationship Type="http://schemas.openxmlformats.org/officeDocument/2006/relationships/image" Target="/ppt/media/image35.png" Id="rId171" /></Relationships>
</file>

<file path=ppt/slides/_rels/slide34.xml.rels>&#65279;<?xml version="1.0" encoding="utf-8"?><Relationships xmlns="http://schemas.openxmlformats.org/package/2006/relationships"><Relationship Type="http://schemas.openxmlformats.org/officeDocument/2006/relationships/slideLayout" Target="/ppt/slideLayouts/slideLayout34.xml" Id="rId174" /><Relationship Type="http://schemas.openxmlformats.org/officeDocument/2006/relationships/image" Target="/ppt/media/image36.png" Id="rId176" /></Relationships>
</file>

<file path=ppt/slides/_rels/slide35.xml.rels>&#65279;<?xml version="1.0" encoding="utf-8"?><Relationships xmlns="http://schemas.openxmlformats.org/package/2006/relationships"><Relationship Type="http://schemas.openxmlformats.org/officeDocument/2006/relationships/slideLayout" Target="/ppt/slideLayouts/slideLayout35.xml" Id="rId179" /><Relationship Type="http://schemas.openxmlformats.org/officeDocument/2006/relationships/image" Target="/ppt/media/image37.png" Id="rId181" /></Relationships>
</file>

<file path=ppt/slides/_rels/slide36.xml.rels>&#65279;<?xml version="1.0" encoding="utf-8"?><Relationships xmlns="http://schemas.openxmlformats.org/package/2006/relationships"><Relationship Type="http://schemas.openxmlformats.org/officeDocument/2006/relationships/slideLayout" Target="/ppt/slideLayouts/slideLayout36.xml" Id="rId184" /><Relationship Type="http://schemas.openxmlformats.org/officeDocument/2006/relationships/image" Target="/ppt/media/image38.png" Id="rId186" /></Relationships>
</file>

<file path=ppt/slides/_rels/slide37.xml.rels>&#65279;<?xml version="1.0" encoding="utf-8"?><Relationships xmlns="http://schemas.openxmlformats.org/package/2006/relationships"><Relationship Type="http://schemas.openxmlformats.org/officeDocument/2006/relationships/slideLayout" Target="/ppt/slideLayouts/slideLayout37.xml" Id="rId189" /><Relationship Type="http://schemas.openxmlformats.org/officeDocument/2006/relationships/image" Target="/ppt/media/image39.png" Id="rId191" /></Relationships>
</file>

<file path=ppt/slides/_rels/slide38.xml.rels>&#65279;<?xml version="1.0" encoding="utf-8"?><Relationships xmlns="http://schemas.openxmlformats.org/package/2006/relationships"><Relationship Type="http://schemas.openxmlformats.org/officeDocument/2006/relationships/slideLayout" Target="/ppt/slideLayouts/slideLayout38.xml" Id="rId194" /><Relationship Type="http://schemas.openxmlformats.org/officeDocument/2006/relationships/image" Target="/ppt/media/image40.png" Id="rId196" /></Relationships>
</file>

<file path=ppt/slides/_rels/slide39.xml.rels>&#65279;<?xml version="1.0" encoding="utf-8"?><Relationships xmlns="http://schemas.openxmlformats.org/package/2006/relationships"><Relationship Type="http://schemas.openxmlformats.org/officeDocument/2006/relationships/slideLayout" Target="/ppt/slideLayouts/slideLayout39.xml" Id="rId199" /><Relationship Type="http://schemas.openxmlformats.org/officeDocument/2006/relationships/image" Target="/ppt/media/image41.png" Id="rId201" /></Relationships>
</file>

<file path=ppt/slides/_rels/slide40.xml.rels>&#65279;<?xml version="1.0" encoding="utf-8"?><Relationships xmlns="http://schemas.openxmlformats.org/package/2006/relationships"><Relationship Type="http://schemas.openxmlformats.org/officeDocument/2006/relationships/slideLayout" Target="/ppt/slideLayouts/slideLayout40.xml" Id="rId204" /><Relationship Type="http://schemas.openxmlformats.org/officeDocument/2006/relationships/image" Target="/ppt/media/image42.png" Id="rId206" /><Relationship Type="http://schemas.openxmlformats.org/officeDocument/2006/relationships/image" Target="/ppt/media/image43.png" Id="rId208" /><Relationship Type="http://schemas.openxmlformats.org/officeDocument/2006/relationships/image" Target="/ppt/media/image44.png" Id="rId210" /><Relationship Type="http://schemas.openxmlformats.org/officeDocument/2006/relationships/image" Target="/ppt/media/image45.png" Id="rId212" /></Relationships>
</file>

<file path=ppt/slides/_rels/slide41.xml.rels>&#65279;<?xml version="1.0" encoding="utf-8"?><Relationships xmlns="http://schemas.openxmlformats.org/package/2006/relationships"><Relationship Type="http://schemas.openxmlformats.org/officeDocument/2006/relationships/slideLayout" Target="/ppt/slideLayouts/slideLayout41.xml" Id="rId215" /><Relationship Type="http://schemas.openxmlformats.org/officeDocument/2006/relationships/image" Target="/ppt/media/image46.png" Id="rId217" /></Relationships>
</file>

<file path=ppt/slides/_rels/slide42.xml.rels>&#65279;<?xml version="1.0" encoding="utf-8"?><Relationships xmlns="http://schemas.openxmlformats.org/package/2006/relationships"><Relationship Type="http://schemas.openxmlformats.org/officeDocument/2006/relationships/slideLayout" Target="/ppt/slideLayouts/slideLayout42.xml" Id="rId220" /><Relationship Type="http://schemas.openxmlformats.org/officeDocument/2006/relationships/image" Target="/ppt/media/image47.png" Id="rId222" /></Relationships>
</file>

<file path=ppt/slides/_rels/slide43.xml.rels>&#65279;<?xml version="1.0" encoding="utf-8"?><Relationships xmlns="http://schemas.openxmlformats.org/package/2006/relationships"><Relationship Type="http://schemas.openxmlformats.org/officeDocument/2006/relationships/slideLayout" Target="/ppt/slideLayouts/slideLayout43.xml" Id="rId225" /><Relationship Type="http://schemas.openxmlformats.org/officeDocument/2006/relationships/image" Target="/ppt/media/image48.png" Id="rId227" /></Relationships>
</file>

<file path=ppt/slides/_rels/slide44.xml.rels>&#65279;<?xml version="1.0" encoding="utf-8"?><Relationships xmlns="http://schemas.openxmlformats.org/package/2006/relationships"><Relationship Type="http://schemas.openxmlformats.org/officeDocument/2006/relationships/slideLayout" Target="/ppt/slideLayouts/slideLayout44.xml" Id="rId230" /><Relationship Type="http://schemas.openxmlformats.org/officeDocument/2006/relationships/image" Target="/ppt/media/image49.png" Id="rId232" /></Relationships>
</file>

<file path=ppt/slides/_rels/slide45.xml.rels>&#65279;<?xml version="1.0" encoding="utf-8"?><Relationships xmlns="http://schemas.openxmlformats.org/package/2006/relationships"><Relationship Type="http://schemas.openxmlformats.org/officeDocument/2006/relationships/slideLayout" Target="/ppt/slideLayouts/slideLayout45.xml" Id="rId235" /><Relationship Type="http://schemas.openxmlformats.org/officeDocument/2006/relationships/image" Target="/ppt/media/image50.png" Id="rId237" /></Relationships>
</file>

<file path=ppt/slides/_rels/slide46.xml.rels>&#65279;<?xml version="1.0" encoding="utf-8"?><Relationships xmlns="http://schemas.openxmlformats.org/package/2006/relationships"><Relationship Type="http://schemas.openxmlformats.org/officeDocument/2006/relationships/slideLayout" Target="/ppt/slideLayouts/slideLayout46.xml" Id="rId240" /><Relationship Type="http://schemas.openxmlformats.org/officeDocument/2006/relationships/image" Target="/ppt/media/image51.png" Id="rId242" /><Relationship Type="http://schemas.openxmlformats.org/officeDocument/2006/relationships/image" Target="/ppt/media/image52.png" Id="rId244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00000"/>
          </a:schemeClr>
        </a:solidFill>
      </p:bgPr>
    </p:bg>
    <p:spTree>
      <p:nvGrpSpPr>
        <p:cNvPr id="2" name=""/>
        <p:cNvGrpSpPr/>
        <p:nvPr/>
      </p:nvGrpSpPr>
      <p:grpSpPr/>
      <p:pic>
        <p:nvPicPr>
          <p:cNvPr id="7" name="Image.jpg"/>
          <p:cNvPicPr/>
          <p:nvPr/>
        </p:nvPicPr>
        <p:blipFill>
          <a:blip r:embed="rId7"/>
          <a:stretch>
            <a:fillRect/>
          </a:stretch>
        </p:blipFill>
        <p:spPr>
          <a:xfrm>
            <a:off x="755650" y="2999105"/>
            <a:ext cx="9159240" cy="4209415"/>
          </a:xfrm>
          <a:prstGeom prst="rect">
            <a:avLst/>
          </a:prstGeom>
        </p:spPr>
      </p:pic>
      <p:sp>
        <p:nvSpPr>
          <p:cNvPr id="4" name=""/>
          <p:cNvSpPr/>
          <p:nvPr>
            <p:ph type="body" idx="10"/>
          </p:nvPr>
        </p:nvSpPr>
        <p:spPr>
          <a:xfrm>
            <a:off x="755650" y="1130300"/>
            <a:ext cx="9169400" cy="707390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0" marR="0" indent="0" algn="ctr">
              <a:lnSpc>
                <a:spcPct val="80639"/>
              </a:lnSpc>
              <a:spcAft>
                <a:spcPts val="1980"/>
              </a:spcAft>
            </a:pPr>
            <a:r>
              <a:rPr lang="it-IT" sz="3300" b="1" spc="0">
                <a:solidFill>
                  <a:srgbClr val="669900"/>
                </a:solidFill>
                <a:latin typeface="Arial" pitchFamily="2" panose="2263545234"/>
              </a:rPr>
              <a:t>Nucleare: un vicolo cieco </a:t>
            </a:r>
          </a:p>
        </p:txBody>
      </p:sp>
      <p:sp>
        <p:nvSpPr>
          <p:cNvPr id="5" name=""/>
          <p:cNvSpPr/>
          <p:nvPr>
            <p:ph type="body" idx="10"/>
          </p:nvPr>
        </p:nvSpPr>
        <p:spPr>
          <a:xfrm>
            <a:off x="755650" y="1837690"/>
            <a:ext cx="9169400" cy="1161415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0" marR="0" indent="0" algn="ctr">
              <a:lnSpc>
                <a:spcPct val="95999"/>
              </a:lnSpc>
              <a:spcAft>
                <a:spcPts val="5040"/>
              </a:spcAft>
            </a:pPr>
            <a:r>
              <a:rPr lang="it-IT" sz="1600" spc="0">
                <a:solidFill>
                  <a:srgbClr val="000000"/>
                </a:solidFill>
                <a:latin typeface="Arial" pitchFamily="2" panose="2263545234"/>
              </a:rPr>
              <a:t>Giuseppe Onufrio - Direttore Esecutivo </a:t>
            </a:r>
            <a:br/>
            <a:r>
              <a:rPr lang="it-IT" sz="1600" spc="0">
                <a:solidFill>
                  <a:srgbClr val="000000"/>
                </a:solidFill>
                <a:latin typeface="Arial" pitchFamily="2" panose="2263545234"/>
              </a:rPr>
              <a:t>Roma, 27 novembre 2009 </a:t>
            </a:r>
          </a:p>
        </p:txBody>
      </p:sp>
      <p:sp>
        <p:nvSpPr>
          <p:cNvPr id="8" name=""/>
          <p:cNvSpPr/>
          <p:nvPr>
            <p:ph type="body" idx="10"/>
          </p:nvPr>
        </p:nvSpPr>
        <p:spPr>
          <a:xfrm>
            <a:off x="1136650" y="5772150"/>
            <a:ext cx="1338580" cy="417830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0" marR="0" indent="0" algn="l">
              <a:lnSpc>
                <a:spcPct val="79679"/>
              </a:lnSpc>
              <a:spcAft>
                <a:spcPts val="0"/>
              </a:spcAft>
            </a:pPr>
            <a:r>
              <a:rPr lang="it-IT" sz="1000" spc="0">
                <a:solidFill>
                  <a:srgbClr val="000000"/>
                </a:solidFill>
                <a:latin typeface="Arial" pitchFamily="2" panose="2263545234"/>
              </a:rPr>
              <a:t>Roma </a:t>
            </a:r>
          </a:p>
          <a:p>
            <a:pPr marL="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1000" spc="-25">
                <a:solidFill>
                  <a:srgbClr val="000000"/>
                </a:solidFill>
                <a:latin typeface="Arial" pitchFamily="2" panose="2263545234"/>
              </a:rPr>
              <a:t>Inaugurazione del WEC </a:t>
            </a:r>
            <a:r>
              <a:rPr lang="it-IT" sz="1000" spc="0">
                <a:solidFill>
                  <a:srgbClr val="000000"/>
                </a:solidFill>
                <a:latin typeface="Arial" pitchFamily="2" panose="2263545234"/>
              </a:rPr>
              <a:t>Novembre 2007 </a:t>
            </a:r>
          </a:p>
        </p:txBody>
      </p:sp>
    </p:spTree>
  </p:cSld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00000"/>
          </a:schemeClr>
        </a:solidFill>
      </p:bgPr>
    </p:bg>
    <p:spTree>
      <p:nvGrpSpPr>
        <p:cNvPr id="9" name=""/>
        <p:cNvGrpSpPr/>
        <p:nvPr/>
      </p:nvGrpSpPr>
      <p:grpSpPr/>
      <p:pic>
        <p:nvPicPr>
          <p:cNvPr id="14" name="Image.jpg"/>
          <p:cNvPicPr/>
          <p:nvPr/>
        </p:nvPicPr>
        <p:blipFill>
          <a:blip r:embed="rId12"/>
          <a:stretch>
            <a:fillRect/>
          </a:stretch>
        </p:blipFill>
        <p:spPr>
          <a:xfrm>
            <a:off x="755650" y="6193790"/>
            <a:ext cx="9168765" cy="1023620"/>
          </a:xfrm>
          <a:prstGeom prst="rect">
            <a:avLst/>
          </a:prstGeom>
        </p:spPr>
      </p:pic>
      <p:sp>
        <p:nvSpPr>
          <p:cNvPr id="11" name=""/>
          <p:cNvSpPr/>
          <p:nvPr>
            <p:ph type="body" idx="10"/>
          </p:nvPr>
        </p:nvSpPr>
        <p:spPr>
          <a:xfrm>
            <a:off x="755650" y="1346200"/>
            <a:ext cx="9169400" cy="716915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731520" marR="0" indent="0" algn="l">
              <a:lnSpc>
                <a:spcPct val="80639"/>
              </a:lnSpc>
              <a:spcAft>
                <a:spcPts val="1620"/>
              </a:spcAft>
            </a:pPr>
            <a:r>
              <a:rPr lang="it-IT" sz="3700" b="1" spc="-50">
                <a:solidFill>
                  <a:srgbClr val="669900"/>
                </a:solidFill>
                <a:latin typeface="Arial" pitchFamily="2" panose="2263545234"/>
              </a:rPr>
              <a:t>Il ruolo del nucleare nel mondo </a:t>
            </a:r>
          </a:p>
        </p:txBody>
      </p:sp>
      <p:sp>
        <p:nvSpPr>
          <p:cNvPr id="12" name=""/>
          <p:cNvSpPr/>
          <p:nvPr>
            <p:ph type="body" idx="10"/>
          </p:nvPr>
        </p:nvSpPr>
        <p:spPr>
          <a:xfrm>
            <a:off x="755650" y="2063115"/>
            <a:ext cx="9169400" cy="4130675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822960" marR="0" indent="365760" algn="l">
              <a:lnSpc>
                <a:spcPct val="95999"/>
              </a:lnSpc>
              <a:spcAft>
                <a:spcPts val="0"/>
              </a:spcAft>
              <a:buFont typeface="Symbol"/>
              <a:buChar char="·"/>
            </a:pPr>
            <a:r>
              <a:rPr lang="it-IT" sz="2400" spc="40">
                <a:solidFill>
                  <a:srgbClr val="000000"/>
                </a:solidFill>
                <a:latin typeface="Arial" pitchFamily="2" panose="2263545234"/>
              </a:rPr>
              <a:t>Nel 2007 il nucleare ha prodotto nel mondo 2.719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miliardi di kWh (TWh) pari al </a:t>
            </a:r>
            <a:r>
              <a:rPr lang="it-IT" sz="2350" b="1" spc="0">
                <a:solidFill>
                  <a:srgbClr val="000000"/>
                </a:solidFill>
                <a:latin typeface="Arial" pitchFamily="2" panose="2263545234"/>
              </a:rPr>
              <a:t>13,8% </a:t>
            </a: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della produzione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elettrica globale. </a:t>
            </a:r>
          </a:p>
          <a:p>
            <a:pPr marL="822960" marR="0" indent="365760" algn="l">
              <a:lnSpc>
                <a:spcPct val="95999"/>
              </a:lnSpc>
              <a:spcBef>
                <a:spcPts val="540"/>
              </a:spcBef>
              <a:spcAft>
                <a:spcPts val="0"/>
              </a:spcAft>
              <a:buFont typeface="Symbol"/>
              <a:buChar char="·"/>
            </a:pPr>
            <a:r>
              <a:rPr lang="it-IT" sz="2400" spc="40">
                <a:solidFill>
                  <a:srgbClr val="000000"/>
                </a:solidFill>
                <a:latin typeface="Arial" pitchFamily="2" panose="2263545234"/>
              </a:rPr>
              <a:t>Le centrali idroelettriche hanno prodotto invece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3.162 TWh (</a:t>
            </a:r>
            <a:r>
              <a:rPr lang="it-IT" sz="2350" b="1" spc="0">
                <a:solidFill>
                  <a:srgbClr val="000000"/>
                </a:solidFill>
                <a:latin typeface="Arial" pitchFamily="2" panose="2263545234"/>
              </a:rPr>
              <a:t>15,6% </a:t>
            </a: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della produzione elettrica globale) </a:t>
            </a:r>
          </a:p>
          <a:p>
            <a:pPr marL="1143000" marR="0" indent="0" algn="l">
              <a:lnSpc>
                <a:spcPct val="84479"/>
              </a:lnSpc>
              <a:spcBef>
                <a:spcPts val="4860"/>
              </a:spcBef>
              <a:spcAft>
                <a:spcPts val="0"/>
              </a:spcAft>
            </a:pPr>
            <a:r>
              <a:rPr lang="it-IT" sz="2600" spc="0">
                <a:solidFill>
                  <a:srgbClr val="000000"/>
                </a:solidFill>
                <a:latin typeface="Arial" pitchFamily="2" panose="2263545234"/>
              </a:rPr>
              <a:t>IL NUCLEARE PRODUCE MENO </a:t>
            </a:r>
          </a:p>
          <a:p>
            <a:pPr marL="1143000" marR="0" indent="0" algn="l">
              <a:lnSpc>
                <a:spcPct val="84479"/>
              </a:lnSpc>
              <a:spcBef>
                <a:spcPts val="720"/>
              </a:spcBef>
              <a:spcAft>
                <a:spcPts val="0"/>
              </a:spcAft>
            </a:pPr>
            <a:r>
              <a:rPr lang="it-IT" sz="2600" spc="0">
                <a:solidFill>
                  <a:srgbClr val="000000"/>
                </a:solidFill>
                <a:latin typeface="Arial" pitchFamily="2" panose="2263545234"/>
              </a:rPr>
              <a:t>ELETTRICITA’ DELL’IDROELETTRICO MA </a:t>
            </a:r>
          </a:p>
          <a:p>
            <a:pPr marL="1143000" marR="0" indent="0" algn="l">
              <a:lnSpc>
                <a:spcPct val="84479"/>
              </a:lnSpc>
              <a:spcBef>
                <a:spcPts val="720"/>
              </a:spcBef>
              <a:spcAft>
                <a:spcPts val="3060"/>
              </a:spcAft>
            </a:pPr>
            <a:r>
              <a:rPr lang="it-IT" sz="2600" spc="0">
                <a:solidFill>
                  <a:srgbClr val="000000"/>
                </a:solidFill>
                <a:latin typeface="Arial" pitchFamily="2" panose="2263545234"/>
              </a:rPr>
              <a:t>VIENE CONTATO PER OLTRE IL DOPPIO </a:t>
            </a:r>
          </a:p>
        </p:txBody>
      </p:sp>
    </p:spTree>
  </p:cSld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00000"/>
          </a:schemeClr>
        </a:solidFill>
      </p:bgPr>
    </p:bg>
    <p:spTree>
      <p:nvGrpSpPr>
        <p:cNvPr id="15" name=""/>
        <p:cNvGrpSpPr/>
        <p:nvPr/>
      </p:nvGrpSpPr>
      <p:grpSpPr/>
      <p:pic>
        <p:nvPicPr>
          <p:cNvPr id="19" name="Image.jpg"/>
          <p:cNvPicPr/>
          <p:nvPr/>
        </p:nvPicPr>
        <p:blipFill>
          <a:blip r:embed="rId17"/>
          <a:stretch>
            <a:fillRect/>
          </a:stretch>
        </p:blipFill>
        <p:spPr>
          <a:xfrm>
            <a:off x="755650" y="6193790"/>
            <a:ext cx="9168765" cy="1023620"/>
          </a:xfrm>
          <a:prstGeom prst="rect">
            <a:avLst/>
          </a:prstGeom>
        </p:spPr>
      </p:pic>
      <p:sp>
        <p:nvSpPr>
          <p:cNvPr id="17" name=""/>
          <p:cNvSpPr/>
          <p:nvPr>
            <p:ph type="body" idx="10"/>
          </p:nvPr>
        </p:nvSpPr>
        <p:spPr>
          <a:xfrm>
            <a:off x="755650" y="1181100"/>
            <a:ext cx="9169400" cy="5012690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731520" marR="0" indent="0" algn="l">
              <a:lnSpc>
                <a:spcPct val="95999"/>
              </a:lnSpc>
              <a:spcAft>
                <a:spcPts val="0"/>
              </a:spcAft>
            </a:pPr>
            <a:r>
              <a:rPr lang="it-IT" sz="2850" b="1" spc="-20">
                <a:solidFill>
                  <a:srgbClr val="669900"/>
                </a:solidFill>
                <a:latin typeface="Arial" pitchFamily="2" panose="2263545234"/>
              </a:rPr>
              <a:t>Una convenzione statistica amplifica il ruolo </a:t>
            </a:r>
          </a:p>
          <a:p>
            <a:pPr marL="731520" marR="0" indent="0" algn="l">
              <a:lnSpc>
                <a:spcPct val="8063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850" b="1" spc="0">
                <a:solidFill>
                  <a:srgbClr val="669900"/>
                </a:solidFill>
                <a:latin typeface="Arial" pitchFamily="2" panose="2263545234"/>
              </a:rPr>
              <a:t>del nucleare </a:t>
            </a:r>
          </a:p>
          <a:p>
            <a:pPr marL="822960" marR="0" indent="365760" algn="l">
              <a:lnSpc>
                <a:spcPct val="95999"/>
              </a:lnSpc>
              <a:spcBef>
                <a:spcPts val="720"/>
              </a:spcBef>
              <a:spcAft>
                <a:spcPts val="0"/>
              </a:spcAft>
              <a:buFont typeface="Symbol"/>
              <a:buChar char="·"/>
            </a:pPr>
            <a:r>
              <a:rPr lang="it-IT" sz="2400" spc="40">
                <a:solidFill>
                  <a:srgbClr val="000000"/>
                </a:solidFill>
                <a:latin typeface="Arial" pitchFamily="2" panose="2263545234"/>
              </a:rPr>
              <a:t>In termini di </a:t>
            </a:r>
            <a:r>
              <a:rPr lang="it-IT" sz="2450" b="1" spc="40">
                <a:solidFill>
                  <a:srgbClr val="000000"/>
                </a:solidFill>
                <a:latin typeface="Arial" pitchFamily="2" panose="2263545234"/>
              </a:rPr>
              <a:t>energia primaria totale</a:t>
            </a:r>
            <a:r>
              <a:rPr lang="it-IT" sz="2400" spc="40">
                <a:solidFill>
                  <a:srgbClr val="000000"/>
                </a:solidFill>
                <a:latin typeface="Arial" pitchFamily="2" panose="2263545234"/>
              </a:rPr>
              <a:t>, la quota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coperta da nucleare è valutata nel </a:t>
            </a:r>
            <a:r>
              <a:rPr lang="it-IT" sz="2450" b="1" spc="0">
                <a:solidFill>
                  <a:srgbClr val="000000"/>
                </a:solidFill>
                <a:latin typeface="Arial" pitchFamily="2" panose="2263545234"/>
              </a:rPr>
              <a:t>5,9% </a:t>
            </a: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contro il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50" b="1" spc="0">
                <a:solidFill>
                  <a:srgbClr val="000000"/>
                </a:solidFill>
                <a:latin typeface="Arial" pitchFamily="2" panose="2263545234"/>
              </a:rPr>
              <a:t>2,2% </a:t>
            </a: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dell’idroelettrico. </a:t>
            </a:r>
          </a:p>
          <a:p>
            <a:pPr marL="822960" marR="0" indent="365760" algn="l">
              <a:lnSpc>
                <a:spcPct val="95999"/>
              </a:lnSpc>
              <a:spcBef>
                <a:spcPts val="900"/>
              </a:spcBef>
              <a:spcAft>
                <a:spcPts val="0"/>
              </a:spcAft>
              <a:buFont typeface="Symbol"/>
              <a:buChar char="·"/>
            </a:pPr>
            <a:r>
              <a:rPr lang="it-IT" sz="2400" spc="40">
                <a:solidFill>
                  <a:srgbClr val="000000"/>
                </a:solidFill>
                <a:latin typeface="Arial" pitchFamily="2" panose="2263545234"/>
              </a:rPr>
              <a:t>Ciò deriva dal fatto che il nucleare produce energia </a:t>
            </a:r>
          </a:p>
          <a:p>
            <a:pPr marL="0" marR="0" indent="0" algn="ctr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50" b="1" spc="0">
                <a:solidFill>
                  <a:srgbClr val="000000"/>
                </a:solidFill>
                <a:latin typeface="Arial" pitchFamily="2" panose="2263545234"/>
              </a:rPr>
              <a:t>termica</a:t>
            </a: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, 2/3 della quale scaricati nell’ambiente. Nel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mondo solo un numero ridottissimo di impianti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recupera una parte del calore di scarto. </a:t>
            </a:r>
          </a:p>
          <a:p>
            <a:pPr marL="822960" marR="0" indent="365760" algn="l">
              <a:lnSpc>
                <a:spcPct val="95999"/>
              </a:lnSpc>
              <a:spcBef>
                <a:spcPts val="720"/>
              </a:spcBef>
              <a:spcAft>
                <a:spcPts val="0"/>
              </a:spcAft>
              <a:buFont typeface="Symbol"/>
              <a:buChar char="·"/>
            </a:pPr>
            <a:r>
              <a:rPr lang="it-IT" sz="2400" spc="50">
                <a:solidFill>
                  <a:srgbClr val="000000"/>
                </a:solidFill>
                <a:latin typeface="Arial" pitchFamily="2" panose="2263545234"/>
              </a:rPr>
              <a:t>Di fatto, i reattori di potenza producono solo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50" b="1" spc="0">
                <a:solidFill>
                  <a:srgbClr val="000000"/>
                </a:solidFill>
                <a:latin typeface="Arial" pitchFamily="2" panose="2263545234"/>
              </a:rPr>
              <a:t>elettricità</a:t>
            </a: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. Il peso del nucleare sui consumi globali di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1980"/>
              </a:spcAft>
            </a:pPr>
            <a:r>
              <a:rPr lang="it-IT" sz="2400" spc="-10">
                <a:solidFill>
                  <a:srgbClr val="000000"/>
                </a:solidFill>
                <a:latin typeface="Arial" pitchFamily="2" panose="2263545234"/>
              </a:rPr>
              <a:t>energia è dunque </a:t>
            </a:r>
            <a:r>
              <a:rPr lang="it-IT" sz="2450" b="1" spc="-10">
                <a:solidFill>
                  <a:srgbClr val="000000"/>
                </a:solidFill>
                <a:latin typeface="Arial" pitchFamily="2" panose="2263545234"/>
              </a:rPr>
              <a:t>aumentato artificialmente per 3</a:t>
            </a:r>
            <a:r>
              <a:rPr lang="it-IT" sz="2400" spc="-10">
                <a:solidFill>
                  <a:srgbClr val="000000"/>
                </a:solidFill>
                <a:latin typeface="Arial" pitchFamily="2" panose="2263545234"/>
              </a:rPr>
              <a:t>. </a:t>
            </a:r>
          </a:p>
        </p:txBody>
      </p:sp>
    </p:spTree>
  </p:cSld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00000"/>
          </a:schemeClr>
        </a:solidFill>
      </p:bgPr>
    </p:bg>
    <p:spTree>
      <p:nvGrpSpPr>
        <p:cNvPr id="20" name=""/>
        <p:cNvGrpSpPr/>
        <p:nvPr/>
      </p:nvGrpSpPr>
      <p:grpSpPr/>
      <p:pic>
        <p:nvPicPr>
          <p:cNvPr id="25" name="Image.jpg"/>
          <p:cNvPicPr/>
          <p:nvPr/>
        </p:nvPicPr>
        <p:blipFill>
          <a:blip r:embed="rId22"/>
          <a:stretch>
            <a:fillRect/>
          </a:stretch>
        </p:blipFill>
        <p:spPr>
          <a:xfrm>
            <a:off x="755650" y="6193790"/>
            <a:ext cx="9168765" cy="1023620"/>
          </a:xfrm>
          <a:prstGeom prst="rect">
            <a:avLst/>
          </a:prstGeom>
        </p:spPr>
      </p:pic>
      <p:sp>
        <p:nvSpPr>
          <p:cNvPr id="22" name=""/>
          <p:cNvSpPr/>
          <p:nvPr>
            <p:ph type="body" idx="10"/>
          </p:nvPr>
        </p:nvSpPr>
        <p:spPr>
          <a:xfrm>
            <a:off x="755650" y="1346200"/>
            <a:ext cx="9169400" cy="716915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731520" marR="0" indent="0" algn="l">
              <a:lnSpc>
                <a:spcPct val="80639"/>
              </a:lnSpc>
              <a:spcAft>
                <a:spcPts val="1620"/>
              </a:spcAft>
            </a:pPr>
            <a:r>
              <a:rPr lang="it-IT" sz="3700" b="1" spc="0">
                <a:solidFill>
                  <a:srgbClr val="669900"/>
                </a:solidFill>
                <a:latin typeface="Arial" pitchFamily="2" panose="2263545234"/>
              </a:rPr>
              <a:t>Le risorse di Uranio nel mondo </a:t>
            </a:r>
          </a:p>
        </p:txBody>
      </p:sp>
      <p:sp>
        <p:nvSpPr>
          <p:cNvPr id="23" name=""/>
          <p:cNvSpPr/>
          <p:nvPr>
            <p:ph type="body" idx="10"/>
          </p:nvPr>
        </p:nvSpPr>
        <p:spPr>
          <a:xfrm>
            <a:off x="755650" y="2063115"/>
            <a:ext cx="9169400" cy="4130675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822960" marR="0" indent="365760" algn="l">
              <a:lnSpc>
                <a:spcPct val="95999"/>
              </a:lnSpc>
              <a:spcAft>
                <a:spcPts val="0"/>
              </a:spcAft>
              <a:buFont typeface="Symbol"/>
              <a:buChar char="·"/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Nel recente rapporto congiunto IAEA-NEA (2008), si </a:t>
            </a:r>
          </a:p>
          <a:p>
            <a:pPr marL="0" marR="0" indent="0" algn="ctr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-50">
                <a:solidFill>
                  <a:srgbClr val="000000"/>
                </a:solidFill>
                <a:latin typeface="Arial" pitchFamily="2" panose="2263545234"/>
              </a:rPr>
              <a:t>aggiornano le stime di Uranio presenti globalmente: </a:t>
            </a:r>
          </a:p>
          <a:p>
            <a:pPr marL="1325880" marR="0" indent="0" algn="l">
              <a:lnSpc>
                <a:spcPct val="95999"/>
              </a:lnSpc>
              <a:spcBef>
                <a:spcPts val="540"/>
              </a:spcBef>
              <a:spcAft>
                <a:spcPts val="0"/>
              </a:spcAft>
            </a:pPr>
            <a:r>
              <a:rPr lang="it-IT" sz="2000" spc="0">
                <a:solidFill>
                  <a:srgbClr val="000000"/>
                </a:solidFill>
                <a:latin typeface="Arial" pitchFamily="2" panose="2263545234"/>
              </a:rPr>
              <a:t>Ð Le risorse “ragionevolmente sicure” ammontano a 3,3 </a:t>
            </a:r>
          </a:p>
          <a:p>
            <a:pPr marL="1600200" marR="0" indent="0" algn="l">
              <a:lnSpc>
                <a:spcPct val="8255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000" spc="0">
                <a:solidFill>
                  <a:srgbClr val="000000"/>
                </a:solidFill>
                <a:latin typeface="Arial" pitchFamily="2" panose="2263545234"/>
              </a:rPr>
              <a:t>milioni di tonnellate </a:t>
            </a:r>
          </a:p>
          <a:p>
            <a:pPr marL="1325880" marR="0" indent="0" algn="l">
              <a:lnSpc>
                <a:spcPct val="95999"/>
              </a:lnSpc>
              <a:spcBef>
                <a:spcPts val="900"/>
              </a:spcBef>
              <a:spcAft>
                <a:spcPts val="0"/>
              </a:spcAft>
            </a:pPr>
            <a:r>
              <a:rPr lang="it-IT" sz="2000" spc="0">
                <a:solidFill>
                  <a:srgbClr val="000000"/>
                </a:solidFill>
                <a:latin typeface="Arial" pitchFamily="2" panose="2263545234"/>
              </a:rPr>
              <a:t>Ð Aggiungendo a queste anche le “risorse stimate” si arriva a </a:t>
            </a:r>
          </a:p>
          <a:p>
            <a:pPr marL="16002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000" spc="0">
                <a:solidFill>
                  <a:srgbClr val="000000"/>
                </a:solidFill>
                <a:latin typeface="Arial" pitchFamily="2" panose="2263545234"/>
              </a:rPr>
              <a:t>un totale di 5,5 milioni di tonnellate </a:t>
            </a:r>
          </a:p>
          <a:p>
            <a:pPr marL="822960" marR="0" indent="365760" algn="l">
              <a:lnSpc>
                <a:spcPct val="95999"/>
              </a:lnSpc>
              <a:spcBef>
                <a:spcPts val="720"/>
              </a:spcBef>
              <a:spcAft>
                <a:spcPts val="0"/>
              </a:spcAft>
              <a:buFont typeface="Symbol"/>
              <a:buChar char="·"/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Il consumo attuale di Uranio per far funzionare 439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-50">
                <a:solidFill>
                  <a:srgbClr val="000000"/>
                </a:solidFill>
                <a:latin typeface="Arial" pitchFamily="2" panose="2263545234"/>
              </a:rPr>
              <a:t>reattori è di quasi 70 mila tonnellate. </a:t>
            </a:r>
          </a:p>
          <a:p>
            <a:pPr marL="822960" marR="0" indent="365760" algn="l">
              <a:lnSpc>
                <a:spcPct val="95999"/>
              </a:lnSpc>
              <a:spcBef>
                <a:spcPts val="3420"/>
              </a:spcBef>
              <a:spcAft>
                <a:spcPts val="0"/>
              </a:spcAft>
              <a:buFont typeface="Symbol"/>
              <a:buChar char="·"/>
            </a:pPr>
            <a:r>
              <a:rPr lang="it-IT" sz="2450" b="1" spc="-20">
                <a:solidFill>
                  <a:srgbClr val="000000"/>
                </a:solidFill>
                <a:latin typeface="Arial" pitchFamily="2" panose="2263545234"/>
              </a:rPr>
              <a:t>Il rapporto tra consumi e risorse è dunque di 50 - </a:t>
            </a:r>
          </a:p>
          <a:p>
            <a:pPr marL="1143000" marR="0" indent="0" algn="l">
              <a:lnSpc>
                <a:spcPct val="82559"/>
              </a:lnSpc>
              <a:spcBef>
                <a:spcPts val="0"/>
              </a:spcBef>
              <a:spcAft>
                <a:spcPts val="540"/>
              </a:spcAft>
            </a:pPr>
            <a:r>
              <a:rPr lang="it-IT" sz="2450" b="1" spc="-20">
                <a:solidFill>
                  <a:srgbClr val="000000"/>
                </a:solidFill>
                <a:latin typeface="Arial" pitchFamily="2" panose="2263545234"/>
              </a:rPr>
              <a:t>80 anni ai livelli attuali di consumo</a:t>
            </a:r>
            <a:r>
              <a:rPr lang="it-IT" sz="2400" spc="-20">
                <a:solidFill>
                  <a:srgbClr val="000000"/>
                </a:solidFill>
                <a:latin typeface="Arial" pitchFamily="2" panose="2263545234"/>
              </a:rPr>
              <a:t>. </a:t>
            </a:r>
          </a:p>
        </p:txBody>
      </p:sp>
    </p:spTree>
  </p:cSld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00000"/>
          </a:schemeClr>
        </a:solidFill>
      </p:bgPr>
    </p:bg>
    <p:spTree>
      <p:nvGrpSpPr>
        <p:cNvPr id="26" name=""/>
        <p:cNvGrpSpPr/>
        <p:nvPr/>
      </p:nvGrpSpPr>
      <p:grpSpPr/>
      <p:pic>
        <p:nvPicPr>
          <p:cNvPr id="30" name="Image.jpg"/>
          <p:cNvPicPr/>
          <p:nvPr/>
        </p:nvPicPr>
        <p:blipFill>
          <a:blip r:embed="rId27"/>
          <a:stretch>
            <a:fillRect/>
          </a:stretch>
        </p:blipFill>
        <p:spPr>
          <a:xfrm>
            <a:off x="755650" y="2231390"/>
            <a:ext cx="9159240" cy="4977130"/>
          </a:xfrm>
          <a:prstGeom prst="rect">
            <a:avLst/>
          </a:prstGeom>
        </p:spPr>
      </p:pic>
      <p:sp>
        <p:nvSpPr>
          <p:cNvPr id="28" name=""/>
          <p:cNvSpPr/>
          <p:nvPr>
            <p:ph type="body" idx="10"/>
          </p:nvPr>
        </p:nvSpPr>
        <p:spPr>
          <a:xfrm>
            <a:off x="750570" y="1422400"/>
            <a:ext cx="9169400" cy="808990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731520" marR="0" indent="0" algn="l">
              <a:lnSpc>
                <a:spcPct val="95999"/>
              </a:lnSpc>
              <a:spcAft>
                <a:spcPts val="3060"/>
              </a:spcAft>
            </a:pPr>
            <a:r>
              <a:rPr lang="it-IT" sz="2450" b="1" spc="-20">
                <a:solidFill>
                  <a:srgbClr val="669900"/>
                </a:solidFill>
                <a:latin typeface="Arial" pitchFamily="2" panose="2263545234"/>
              </a:rPr>
              <a:t>Numero di nuovi reattori collegati alla rete per anno </a:t>
            </a:r>
          </a:p>
        </p:txBody>
      </p:sp>
    </p:spTree>
  </p:cSld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00000"/>
          </a:schemeClr>
        </a:solidFill>
      </p:bgPr>
    </p:bg>
    <p:spTree>
      <p:nvGrpSpPr>
        <p:cNvPr id="31" name=""/>
        <p:cNvGrpSpPr/>
        <p:nvPr/>
      </p:nvGrpSpPr>
      <p:grpSpPr/>
      <p:pic>
        <p:nvPicPr>
          <p:cNvPr id="35" name="Image.jpg"/>
          <p:cNvPicPr/>
          <p:nvPr/>
        </p:nvPicPr>
        <p:blipFill>
          <a:blip r:embed="rId32"/>
          <a:stretch>
            <a:fillRect/>
          </a:stretch>
        </p:blipFill>
        <p:spPr>
          <a:xfrm>
            <a:off x="755650" y="6193790"/>
            <a:ext cx="9168765" cy="1023620"/>
          </a:xfrm>
          <a:prstGeom prst="rect">
            <a:avLst/>
          </a:prstGeom>
        </p:spPr>
      </p:pic>
      <p:sp>
        <p:nvSpPr>
          <p:cNvPr id="33" name=""/>
          <p:cNvSpPr/>
          <p:nvPr>
            <p:ph type="body" idx="10"/>
          </p:nvPr>
        </p:nvSpPr>
        <p:spPr>
          <a:xfrm>
            <a:off x="755650" y="1333500"/>
            <a:ext cx="9169400" cy="4860290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731520" marR="0" indent="0" algn="l">
              <a:lnSpc>
                <a:spcPct val="95999"/>
              </a:lnSpc>
              <a:spcAft>
                <a:spcPts val="0"/>
              </a:spcAft>
            </a:pPr>
            <a:r>
              <a:rPr lang="it-IT" sz="3700" b="1" spc="0">
                <a:solidFill>
                  <a:srgbClr val="669900"/>
                </a:solidFill>
                <a:latin typeface="Arial" pitchFamily="2" panose="2263545234"/>
              </a:rPr>
              <a:t>L’energia nucleare è conveniente? </a:t>
            </a:r>
          </a:p>
          <a:p>
            <a:pPr marL="822960" marR="0" indent="365760" algn="l">
              <a:lnSpc>
                <a:spcPct val="85439"/>
              </a:lnSpc>
              <a:spcBef>
                <a:spcPts val="1080"/>
              </a:spcBef>
              <a:spcAft>
                <a:spcPts val="0"/>
              </a:spcAft>
              <a:buFont typeface="Symbol"/>
              <a:buChar char="·"/>
            </a:pPr>
            <a:r>
              <a:rPr lang="it-IT" sz="2800" spc="40">
                <a:solidFill>
                  <a:srgbClr val="000000"/>
                </a:solidFill>
                <a:latin typeface="Arial" pitchFamily="2" panose="2263545234"/>
              </a:rPr>
              <a:t>Il costo del kWh elettrico da nuovi impianti,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800" spc="0">
                <a:solidFill>
                  <a:srgbClr val="000000"/>
                </a:solidFill>
                <a:latin typeface="Arial" pitchFamily="2" panose="2263545234"/>
              </a:rPr>
              <a:t>considerando il costo dell’investimento, è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800" spc="0">
                <a:solidFill>
                  <a:srgbClr val="000000"/>
                </a:solidFill>
                <a:latin typeface="Arial" pitchFamily="2" panose="2263545234"/>
              </a:rPr>
              <a:t>superiore a quello delle altre fonti </a:t>
            </a:r>
          </a:p>
          <a:p>
            <a:pPr marL="1143000" marR="0" indent="0" algn="l">
              <a:lnSpc>
                <a:spcPct val="7775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800" spc="0">
                <a:solidFill>
                  <a:srgbClr val="000000"/>
                </a:solidFill>
                <a:latin typeface="Arial" pitchFamily="2" panose="2263545234"/>
              </a:rPr>
              <a:t>convenzionali </a:t>
            </a:r>
          </a:p>
          <a:p>
            <a:pPr marL="822960" marR="0" indent="365760" algn="l">
              <a:lnSpc>
                <a:spcPct val="85439"/>
              </a:lnSpc>
              <a:spcBef>
                <a:spcPts val="900"/>
              </a:spcBef>
              <a:spcAft>
                <a:spcPts val="0"/>
              </a:spcAft>
              <a:buFont typeface="Symbol"/>
              <a:buChar char="·"/>
            </a:pPr>
            <a:r>
              <a:rPr lang="it-IT" sz="2800" spc="50">
                <a:solidFill>
                  <a:srgbClr val="000000"/>
                </a:solidFill>
                <a:latin typeface="Arial" pitchFamily="2" panose="2263545234"/>
              </a:rPr>
              <a:t>I tempi di recupero del capitale investito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800" spc="0">
                <a:solidFill>
                  <a:srgbClr val="000000"/>
                </a:solidFill>
                <a:latin typeface="Arial" pitchFamily="2" panose="2263545234"/>
              </a:rPr>
              <a:t>oscillano attorno ai 20 anni. Dopo questo </a:t>
            </a:r>
          </a:p>
          <a:p>
            <a:pPr marL="0" marR="0" indent="0" algn="ctr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800" spc="0">
                <a:solidFill>
                  <a:srgbClr val="000000"/>
                </a:solidFill>
                <a:latin typeface="Arial" pitchFamily="2" panose="2263545234"/>
              </a:rPr>
              <a:t>periodo, se il reattore continua a funzionare,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800" spc="0">
                <a:solidFill>
                  <a:srgbClr val="000000"/>
                </a:solidFill>
                <a:latin typeface="Arial" pitchFamily="2" panose="2263545234"/>
              </a:rPr>
              <a:t>presenta costi operativi inferiori a quelli delle </a:t>
            </a:r>
          </a:p>
          <a:p>
            <a:pPr marL="1143000" marR="0" indent="0" algn="l">
              <a:lnSpc>
                <a:spcPct val="78719"/>
              </a:lnSpc>
              <a:spcBef>
                <a:spcPts val="0"/>
              </a:spcBef>
              <a:spcAft>
                <a:spcPts val="3960"/>
              </a:spcAft>
            </a:pPr>
            <a:r>
              <a:rPr lang="it-IT" sz="2800" spc="0">
                <a:solidFill>
                  <a:srgbClr val="000000"/>
                </a:solidFill>
                <a:latin typeface="Arial" pitchFamily="2" panose="2263545234"/>
              </a:rPr>
              <a:t>fonti convenzionali </a:t>
            </a:r>
          </a:p>
        </p:txBody>
      </p:sp>
    </p:spTree>
  </p:cSld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00000"/>
          </a:schemeClr>
        </a:solidFill>
      </p:bgPr>
    </p:bg>
    <p:spTree>
      <p:nvGrpSpPr>
        <p:cNvPr id="36" name=""/>
        <p:cNvGrpSpPr/>
        <p:nvPr/>
      </p:nvGrpSpPr>
      <p:grpSpPr/>
      <p:pic>
        <p:nvPicPr>
          <p:cNvPr id="40" name="Image.jpg"/>
          <p:cNvPicPr/>
          <p:nvPr/>
        </p:nvPicPr>
        <p:blipFill>
          <a:blip r:embed="rId37"/>
          <a:stretch>
            <a:fillRect/>
          </a:stretch>
        </p:blipFill>
        <p:spPr>
          <a:xfrm>
            <a:off x="755650" y="6193790"/>
            <a:ext cx="9168765" cy="1014730"/>
          </a:xfrm>
          <a:prstGeom prst="rect">
            <a:avLst/>
          </a:prstGeom>
        </p:spPr>
      </p:pic>
      <p:sp>
        <p:nvSpPr>
          <p:cNvPr id="38" name=""/>
          <p:cNvSpPr/>
          <p:nvPr>
            <p:ph type="body" idx="10"/>
          </p:nvPr>
        </p:nvSpPr>
        <p:spPr>
          <a:xfrm>
            <a:off x="755650" y="1384300"/>
            <a:ext cx="9169400" cy="4809490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731520" marR="0" indent="0" algn="l">
              <a:lnSpc>
                <a:spcPct val="95999"/>
              </a:lnSpc>
              <a:spcAft>
                <a:spcPts val="0"/>
              </a:spcAft>
            </a:pPr>
            <a:r>
              <a:rPr lang="it-IT" sz="2800" b="1" spc="0">
                <a:solidFill>
                  <a:srgbClr val="669900"/>
                </a:solidFill>
                <a:latin typeface="Arial" pitchFamily="2" panose="2263545234"/>
              </a:rPr>
              <a:t>Negli Stati Uniti </a:t>
            </a:r>
          </a:p>
          <a:p>
            <a:pPr marL="822960" marR="0" indent="365760" algn="l">
              <a:lnSpc>
                <a:spcPct val="83519"/>
              </a:lnSpc>
              <a:spcBef>
                <a:spcPts val="1440"/>
              </a:spcBef>
              <a:spcAft>
                <a:spcPts val="0"/>
              </a:spcAft>
              <a:buFont typeface="Symbol"/>
              <a:buChar char="·"/>
            </a:pPr>
            <a:r>
              <a:rPr lang="it-IT" sz="2400" spc="50">
                <a:solidFill>
                  <a:srgbClr val="000000"/>
                </a:solidFill>
                <a:latin typeface="Arial" pitchFamily="2" panose="2263545234"/>
              </a:rPr>
              <a:t>La liberalizzazione ha bloccato gli investimenti in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50" b="1" spc="-30">
                <a:solidFill>
                  <a:srgbClr val="000000"/>
                </a:solidFill>
                <a:latin typeface="Arial" pitchFamily="2" panose="2263545234"/>
              </a:rPr>
              <a:t>nuovi impianti nucleari da 30 anni </a:t>
            </a:r>
          </a:p>
          <a:p>
            <a:pPr marL="822960" marR="0" indent="365760" algn="l">
              <a:lnSpc>
                <a:spcPct val="84479"/>
              </a:lnSpc>
              <a:spcBef>
                <a:spcPts val="180"/>
              </a:spcBef>
              <a:spcAft>
                <a:spcPts val="0"/>
              </a:spcAft>
              <a:buFont typeface="Symbol"/>
              <a:buChar char="·"/>
            </a:pPr>
            <a:r>
              <a:rPr lang="it-IT" sz="2400" spc="30">
                <a:solidFill>
                  <a:srgbClr val="000000"/>
                </a:solidFill>
                <a:latin typeface="Arial" pitchFamily="2" panose="2263545234"/>
              </a:rPr>
              <a:t>Nel 2005 sono stati introdotti </a:t>
            </a:r>
            <a:r>
              <a:rPr lang="it-IT" sz="2450" b="1" spc="30">
                <a:solidFill>
                  <a:srgbClr val="000000"/>
                </a:solidFill>
                <a:latin typeface="Arial" pitchFamily="2" panose="2263545234"/>
              </a:rPr>
              <a:t>forti incentivi</a:t>
            </a:r>
            <a:r>
              <a:rPr lang="it-IT" sz="2400" spc="30">
                <a:solidFill>
                  <a:srgbClr val="000000"/>
                </a:solidFill>
                <a:latin typeface="Arial" pitchFamily="2" panose="2263545234"/>
              </a:rPr>
              <a:t> (tra cui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1,8 centesimi al kWh per i primi 6.000 MW) con </a:t>
            </a:r>
          </a:p>
          <a:p>
            <a:pPr marL="1143000" marR="0" indent="0" algn="l">
              <a:lnSpc>
                <a:spcPct val="7775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l’obiettivo di sostituire le centrali che verranno chiuse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per raggiunti limiti d’età. Fondi assicurativi statali per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coprire le perdite per ritardi nella costruzione (500 M </a:t>
            </a:r>
          </a:p>
          <a:p>
            <a:pPr marL="0" marR="0" indent="0" algn="ctr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$ per le prime due unità e 250 M$ per altre quattro) </a:t>
            </a:r>
          </a:p>
          <a:p>
            <a:pPr marL="822960" marR="0" indent="365760" algn="l">
              <a:lnSpc>
                <a:spcPct val="86399"/>
              </a:lnSpc>
              <a:spcBef>
                <a:spcPts val="180"/>
              </a:spcBef>
              <a:spcAft>
                <a:spcPts val="0"/>
              </a:spcAft>
              <a:buFont typeface="Symbol"/>
              <a:buChar char="·"/>
            </a:pPr>
            <a:r>
              <a:rPr lang="it-IT" sz="2400" spc="40">
                <a:solidFill>
                  <a:srgbClr val="000000"/>
                </a:solidFill>
                <a:latin typeface="Arial" pitchFamily="2" panose="2263545234"/>
              </a:rPr>
              <a:t>Il valore dei soli fondi a tasso agevolato introdotti nel </a:t>
            </a:r>
          </a:p>
          <a:p>
            <a:pPr marL="0" marR="0" indent="0" algn="ctr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2007 è di </a:t>
            </a:r>
            <a:r>
              <a:rPr lang="it-IT" sz="2450" b="1" spc="0">
                <a:solidFill>
                  <a:srgbClr val="000000"/>
                </a:solidFill>
                <a:latin typeface="Arial" pitchFamily="2" panose="2263545234"/>
              </a:rPr>
              <a:t>18,5 </a:t>
            </a: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miliardi di dollari per il periodo fino al </a:t>
            </a:r>
          </a:p>
          <a:p>
            <a:pPr marL="1143000" marR="0" indent="0" algn="l">
              <a:lnSpc>
                <a:spcPct val="77759"/>
              </a:lnSpc>
              <a:spcBef>
                <a:spcPts val="0"/>
              </a:spcBef>
              <a:spcAft>
                <a:spcPts val="324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2011. Non risultano ancora nuovi ordinativi. </a:t>
            </a:r>
          </a:p>
        </p:txBody>
      </p:sp>
    </p:spTree>
  </p:cSld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00000"/>
          </a:schemeClr>
        </a:solidFill>
      </p:bgPr>
    </p:bg>
    <p:spTree>
      <p:nvGrpSpPr>
        <p:cNvPr id="41" name=""/>
        <p:cNvGrpSpPr/>
        <p:nvPr/>
      </p:nvGrpSpPr>
      <p:grpSpPr/>
      <p:sp>
        <p:nvSpPr>
          <p:cNvPr id="43" name=""/>
          <p:cNvSpPr/>
          <p:nvPr>
            <p:ph type="body" idx="10"/>
          </p:nvPr>
        </p:nvSpPr>
        <p:spPr>
          <a:xfrm>
            <a:off x="1012190" y="2453640"/>
            <a:ext cx="8641080" cy="103505"/>
          </a:xfrm>
          <a:prstGeom prst="rect">
            <a:avLst/>
          </a:prstGeom>
          <a:solidFill>
            <a:srgbClr val="000000"/>
          </a:solidFill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algn="l"/>
            <a:r>
              <a:rPr lang="en-US" sz="100"/>
              <a:t> </a:t>
            </a:r>
          </a:p>
        </p:txBody>
      </p:sp>
      <p:sp>
        <p:nvSpPr>
          <p:cNvPr id="44" name=""/>
          <p:cNvSpPr/>
          <p:nvPr>
            <p:ph type="body" idx="10"/>
          </p:nvPr>
        </p:nvSpPr>
        <p:spPr>
          <a:xfrm>
            <a:off x="1012190" y="3108960"/>
            <a:ext cx="8641080" cy="103505"/>
          </a:xfrm>
          <a:prstGeom prst="rect">
            <a:avLst/>
          </a:prstGeom>
          <a:solidFill>
            <a:srgbClr val="000000"/>
          </a:solidFill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algn="l"/>
            <a:r>
              <a:rPr lang="en-US" sz="100"/>
              <a:t> </a:t>
            </a:r>
          </a:p>
        </p:txBody>
      </p:sp>
      <p:sp>
        <p:nvSpPr>
          <p:cNvPr id="45" name=""/>
          <p:cNvSpPr/>
          <p:nvPr>
            <p:ph type="body" idx="10"/>
          </p:nvPr>
        </p:nvSpPr>
        <p:spPr>
          <a:xfrm>
            <a:off x="975360" y="5577840"/>
            <a:ext cx="8720455" cy="82550"/>
          </a:xfrm>
          <a:prstGeom prst="rect">
            <a:avLst/>
          </a:prstGeom>
          <a:solidFill>
            <a:srgbClr val="000000"/>
          </a:solidFill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algn="l"/>
            <a:r>
              <a:rPr lang="en-US" sz="100"/>
              <a:t> </a:t>
            </a:r>
          </a:p>
        </p:txBody>
      </p:sp>
      <p:pic>
        <p:nvPicPr>
          <p:cNvPr id="78" name="Image.jpg"/>
          <p:cNvPicPr/>
          <p:nvPr/>
        </p:nvPicPr>
        <p:blipFill>
          <a:blip r:embed="rId42"/>
          <a:stretch>
            <a:fillRect/>
          </a:stretch>
        </p:blipFill>
        <p:spPr>
          <a:xfrm>
            <a:off x="755650" y="6193790"/>
            <a:ext cx="9161780" cy="1014730"/>
          </a:xfrm>
          <a:prstGeom prst="rect">
            <a:avLst/>
          </a:prstGeom>
        </p:spPr>
      </p:pic>
      <p:sp>
        <p:nvSpPr>
          <p:cNvPr id="46" name=""/>
          <p:cNvSpPr/>
          <p:nvPr>
            <p:ph type="body" idx="10"/>
          </p:nvPr>
        </p:nvSpPr>
        <p:spPr>
          <a:xfrm>
            <a:off x="1012190" y="1295400"/>
            <a:ext cx="8641080" cy="1158240"/>
          </a:xfrm>
          <a:prstGeom prst="rect">
            <a:avLst/>
          </a:prstGeom>
          <a:solidFill>
            <a:srgbClr val="CCFFCC"/>
          </a:solidFill>
          <a:ln w="0" cmpd="sng">
            <a:noFill/>
            <a:prstDash val="solid"/>
          </a:ln>
        </p:spPr>
        <p:txBody>
          <a:bodyPr vert="horz" lIns="0" tIns="0" rIns="0" bIns="0" anchor="t">
            <a:normAutofit fontScale="55000"/>
          </a:bodyPr>
          <a:lstStyle/>
          <a:p>
            <a:pPr marL="0" marR="0" indent="0" algn="l">
              <a:lnSpc>
                <a:spcPct val="95999"/>
              </a:lnSpc>
              <a:spcAft>
                <a:spcPts val="0"/>
              </a:spcAft>
            </a:pPr>
            <a:r>
              <a:rPr lang="it-IT" sz="3950" b="1" spc="-70">
                <a:solidFill>
                  <a:srgbClr val="000000"/>
                </a:solidFill>
                <a:latin typeface="Arial" pitchFamily="2" panose="2263545234"/>
              </a:rPr>
              <a:t>Costi attuali di produzione del kWh per nuovi impianti in linea al 2020 </a:t>
            </a:r>
          </a:p>
          <a:p>
            <a:pPr marL="0" marR="0" indent="0" algn="l">
              <a:lnSpc>
                <a:spcPct val="83519"/>
              </a:lnSpc>
              <a:spcBef>
                <a:spcPts val="180"/>
              </a:spcBef>
              <a:spcAft>
                <a:spcPts val="360"/>
              </a:spcAft>
            </a:pPr>
            <a:r>
              <a:rPr lang="it-IT" sz="3950" b="1" spc="-30">
                <a:solidFill>
                  <a:srgbClr val="000000"/>
                </a:solidFill>
                <a:latin typeface="Arial" pitchFamily="2" panose="2263545234"/>
              </a:rPr>
              <a:t>(millesimi di dollaro, 2007) </a:t>
            </a:r>
          </a:p>
        </p:txBody>
      </p:sp>
      <p:sp>
        <p:nvSpPr>
          <p:cNvPr id="47" name=""/>
          <p:cNvSpPr/>
          <p:nvPr>
            <p:ph type="body" idx="10"/>
          </p:nvPr>
        </p:nvSpPr>
        <p:spPr>
          <a:xfrm>
            <a:off x="2849880" y="2557145"/>
            <a:ext cx="1316990" cy="551815"/>
          </a:xfrm>
          <a:prstGeom prst="rect">
            <a:avLst/>
          </a:prstGeom>
          <a:solidFill>
            <a:srgbClr val="CCFFCC"/>
          </a:solidFill>
          <a:ln w="0" cmpd="sng">
            <a:noFill/>
            <a:prstDash val="solid"/>
          </a:ln>
        </p:spPr>
        <p:txBody>
          <a:bodyPr vert="horz" lIns="0" tIns="22860" rIns="0" bIns="0" anchor="t">
            <a:normAutofit fontScale="55000"/>
          </a:bodyPr>
          <a:lstStyle/>
          <a:p>
            <a:pPr marL="0" marR="0" indent="0" algn="ctr">
              <a:lnSpc>
                <a:spcPct val="83519"/>
              </a:lnSpc>
              <a:spcAft>
                <a:spcPts val="180"/>
              </a:spcAft>
            </a:pPr>
            <a:r>
              <a:rPr lang="it-IT" sz="3950" spc="0">
                <a:solidFill>
                  <a:srgbClr val="000000"/>
                </a:solidFill>
                <a:latin typeface="Arial" pitchFamily="2" panose="2263545234"/>
              </a:rPr>
              <a:t>Capitale </a:t>
            </a:r>
          </a:p>
        </p:txBody>
      </p:sp>
      <p:sp>
        <p:nvSpPr>
          <p:cNvPr id="48" name=""/>
          <p:cNvSpPr/>
          <p:nvPr>
            <p:ph type="body" idx="10"/>
          </p:nvPr>
        </p:nvSpPr>
        <p:spPr>
          <a:xfrm>
            <a:off x="4221480" y="2557145"/>
            <a:ext cx="1316990" cy="551815"/>
          </a:xfrm>
          <a:prstGeom prst="rect">
            <a:avLst/>
          </a:prstGeom>
          <a:solidFill>
            <a:srgbClr val="CCFFCC"/>
          </a:solidFill>
          <a:ln w="0" cmpd="sng">
            <a:noFill/>
            <a:prstDash val="solid"/>
          </a:ln>
        </p:spPr>
        <p:txBody>
          <a:bodyPr vert="horz" lIns="0" tIns="22860" rIns="0" bIns="0" anchor="t">
            <a:normAutofit fontScale="55000"/>
          </a:bodyPr>
          <a:lstStyle/>
          <a:p>
            <a:pPr marL="0" marR="0" indent="0" algn="ctr">
              <a:lnSpc>
                <a:spcPct val="82559"/>
              </a:lnSpc>
              <a:spcAft>
                <a:spcPts val="180"/>
              </a:spcAft>
            </a:pPr>
            <a:r>
              <a:rPr lang="it-IT" sz="3950" spc="0">
                <a:solidFill>
                  <a:srgbClr val="000000"/>
                </a:solidFill>
                <a:latin typeface="Arial" pitchFamily="2" panose="2263545234"/>
              </a:rPr>
              <a:t>O&amp;M </a:t>
            </a:r>
          </a:p>
        </p:txBody>
      </p:sp>
      <p:sp>
        <p:nvSpPr>
          <p:cNvPr id="49" name=""/>
          <p:cNvSpPr/>
          <p:nvPr>
            <p:ph type="body" idx="10"/>
          </p:nvPr>
        </p:nvSpPr>
        <p:spPr>
          <a:xfrm>
            <a:off x="5593080" y="2557145"/>
            <a:ext cx="1316990" cy="551815"/>
          </a:xfrm>
          <a:prstGeom prst="rect">
            <a:avLst/>
          </a:prstGeom>
          <a:solidFill>
            <a:srgbClr val="CCFFCC"/>
          </a:solidFill>
          <a:ln w="0" cmpd="sng">
            <a:noFill/>
            <a:prstDash val="solid"/>
          </a:ln>
        </p:spPr>
        <p:txBody>
          <a:bodyPr vert="horz" lIns="0" tIns="22860" rIns="0" bIns="0" anchor="t">
            <a:normAutofit fontScale="55000"/>
          </a:bodyPr>
          <a:lstStyle/>
          <a:p>
            <a:pPr marL="0" marR="0" indent="0" algn="ctr">
              <a:lnSpc>
                <a:spcPct val="82559"/>
              </a:lnSpc>
              <a:spcAft>
                <a:spcPts val="180"/>
              </a:spcAft>
            </a:pPr>
            <a:r>
              <a:rPr lang="it-IT" sz="3950" spc="200">
                <a:solidFill>
                  <a:srgbClr val="000000"/>
                </a:solidFill>
                <a:latin typeface="Arial" pitchFamily="2" panose="2263545234"/>
              </a:rPr>
              <a:t>Comb </a:t>
            </a:r>
          </a:p>
        </p:txBody>
      </p:sp>
      <p:sp>
        <p:nvSpPr>
          <p:cNvPr id="50" name=""/>
          <p:cNvSpPr/>
          <p:nvPr>
            <p:ph type="body" idx="10"/>
          </p:nvPr>
        </p:nvSpPr>
        <p:spPr>
          <a:xfrm>
            <a:off x="6964680" y="2557145"/>
            <a:ext cx="1316990" cy="551815"/>
          </a:xfrm>
          <a:prstGeom prst="rect">
            <a:avLst/>
          </a:prstGeom>
          <a:solidFill>
            <a:srgbClr val="CCFFCC"/>
          </a:solidFill>
          <a:ln w="0" cmpd="sng">
            <a:noFill/>
            <a:prstDash val="solid"/>
          </a:ln>
        </p:spPr>
        <p:txBody>
          <a:bodyPr vert="horz" lIns="0" tIns="45720" rIns="0" bIns="0" anchor="t">
            <a:normAutofit fontScale="55000"/>
          </a:bodyPr>
          <a:lstStyle/>
          <a:p>
            <a:pPr marL="0" marR="0" indent="0" algn="ctr">
              <a:lnSpc>
                <a:spcPct val="81599"/>
              </a:lnSpc>
              <a:spcAft>
                <a:spcPts val="0"/>
              </a:spcAft>
            </a:pPr>
            <a:r>
              <a:rPr lang="it-IT" sz="3950" spc="60">
                <a:solidFill>
                  <a:srgbClr val="000000"/>
                </a:solidFill>
                <a:latin typeface="Arial" pitchFamily="2" panose="2263545234"/>
              </a:rPr>
              <a:t>Trasm. </a:t>
            </a:r>
          </a:p>
        </p:txBody>
      </p:sp>
      <p:sp>
        <p:nvSpPr>
          <p:cNvPr id="51" name=""/>
          <p:cNvSpPr/>
          <p:nvPr>
            <p:ph type="body" idx="10"/>
          </p:nvPr>
        </p:nvSpPr>
        <p:spPr>
          <a:xfrm>
            <a:off x="8336280" y="2557145"/>
            <a:ext cx="1316990" cy="551815"/>
          </a:xfrm>
          <a:prstGeom prst="rect">
            <a:avLst/>
          </a:prstGeom>
          <a:solidFill>
            <a:srgbClr val="CCFFCC"/>
          </a:solidFill>
          <a:ln w="0" cmpd="sng">
            <a:noFill/>
            <a:prstDash val="solid"/>
          </a:ln>
        </p:spPr>
        <p:txBody>
          <a:bodyPr vert="horz" lIns="0" tIns="45720" rIns="0" bIns="0" anchor="t">
            <a:normAutofit fontScale="55000"/>
          </a:bodyPr>
          <a:lstStyle/>
          <a:p>
            <a:pPr marL="0" marR="0" indent="0" algn="ctr">
              <a:lnSpc>
                <a:spcPct val="81599"/>
              </a:lnSpc>
              <a:spcAft>
                <a:spcPts val="0"/>
              </a:spcAft>
            </a:pPr>
            <a:r>
              <a:rPr lang="it-IT" sz="3950" b="1" spc="0">
                <a:solidFill>
                  <a:srgbClr val="000000"/>
                </a:solidFill>
                <a:latin typeface="Arial" pitchFamily="2" panose="2263545234"/>
              </a:rPr>
              <a:t>Totale </a:t>
            </a:r>
          </a:p>
        </p:txBody>
      </p:sp>
      <p:sp>
        <p:nvSpPr>
          <p:cNvPr id="52" name=""/>
          <p:cNvSpPr/>
          <p:nvPr>
            <p:ph type="body" idx="10"/>
          </p:nvPr>
        </p:nvSpPr>
        <p:spPr>
          <a:xfrm>
            <a:off x="1012190" y="2557145"/>
            <a:ext cx="1793240" cy="551815"/>
          </a:xfrm>
          <a:prstGeom prst="rect">
            <a:avLst/>
          </a:prstGeom>
          <a:solidFill>
            <a:srgbClr val="CCFFCC"/>
          </a:solidFill>
          <a:ln w="0" cmpd="sng">
            <a:noFill/>
            <a:prstDash val="solid"/>
          </a:ln>
        </p:spPr>
        <p:txBody>
          <a:bodyPr vert="horz" lIns="0" tIns="45720" rIns="0" bIns="0" anchor="t">
            <a:normAutofit fontScale="55000"/>
          </a:bodyPr>
          <a:lstStyle/>
          <a:p>
            <a:pPr marL="45720" marR="0" indent="0" algn="l">
              <a:lnSpc>
                <a:spcPct val="81599"/>
              </a:lnSpc>
              <a:spcAft>
                <a:spcPts val="0"/>
              </a:spcAft>
            </a:pPr>
            <a:r>
              <a:rPr lang="it-IT" sz="3950" spc="40">
                <a:solidFill>
                  <a:srgbClr val="000000"/>
                </a:solidFill>
                <a:latin typeface="Arial" pitchFamily="2" panose="2263545234"/>
              </a:rPr>
              <a:t>Fonti </a:t>
            </a:r>
          </a:p>
        </p:txBody>
      </p:sp>
      <p:sp>
        <p:nvSpPr>
          <p:cNvPr id="53" name=""/>
          <p:cNvSpPr/>
          <p:nvPr>
            <p:ph type="body" idx="10"/>
          </p:nvPr>
        </p:nvSpPr>
        <p:spPr>
          <a:xfrm>
            <a:off x="1012190" y="3212465"/>
            <a:ext cx="1793240" cy="551815"/>
          </a:xfrm>
          <a:prstGeom prst="rect">
            <a:avLst/>
          </a:prstGeom>
          <a:solidFill>
            <a:srgbClr val="FFCC99"/>
          </a:solidFill>
          <a:ln w="0" cmpd="sng">
            <a:noFill/>
            <a:prstDash val="solid"/>
          </a:ln>
        </p:spPr>
        <p:txBody>
          <a:bodyPr vert="horz" lIns="0" tIns="45720" rIns="0" bIns="0" anchor="t">
            <a:normAutofit fontScale="55000"/>
          </a:bodyPr>
          <a:lstStyle/>
          <a:p>
            <a:pPr marL="0" marR="0" indent="0" algn="l">
              <a:lnSpc>
                <a:spcPct val="81599"/>
              </a:lnSpc>
              <a:spcAft>
                <a:spcPts val="0"/>
              </a:spcAft>
            </a:pPr>
            <a:r>
              <a:rPr lang="it-IT" sz="3950" spc="0">
                <a:solidFill>
                  <a:srgbClr val="000000"/>
                </a:solidFill>
                <a:latin typeface="Arial" pitchFamily="2" panose="2263545234"/>
              </a:rPr>
              <a:t>carbone </a:t>
            </a:r>
          </a:p>
        </p:txBody>
      </p:sp>
      <p:sp>
        <p:nvSpPr>
          <p:cNvPr id="54" name=""/>
          <p:cNvSpPr/>
          <p:nvPr>
            <p:ph type="body" idx="10"/>
          </p:nvPr>
        </p:nvSpPr>
        <p:spPr>
          <a:xfrm>
            <a:off x="1012190" y="3764280"/>
            <a:ext cx="1793240" cy="603250"/>
          </a:xfrm>
          <a:prstGeom prst="rect">
            <a:avLst/>
          </a:prstGeom>
          <a:solidFill>
            <a:srgbClr val="CCFFFF"/>
          </a:solidFill>
          <a:ln w="0" cmpd="sng">
            <a:noFill/>
            <a:prstDash val="solid"/>
          </a:ln>
        </p:spPr>
        <p:txBody>
          <a:bodyPr vert="horz" lIns="0" tIns="160020" rIns="0" bIns="0" anchor="t">
            <a:normAutofit fontScale="55000"/>
          </a:bodyPr>
          <a:lstStyle/>
          <a:p>
            <a:pPr marL="0" marR="0" indent="0" algn="l">
              <a:lnSpc>
                <a:spcPts val="2900"/>
              </a:lnSpc>
              <a:spcAft>
                <a:spcPts val="360"/>
              </a:spcAft>
            </a:pPr>
            <a:r>
              <a:rPr lang="it-IT" sz="3950" spc="0">
                <a:solidFill>
                  <a:srgbClr val="000000"/>
                </a:solidFill>
                <a:latin typeface="Arial" pitchFamily="2" panose="2263545234"/>
              </a:rPr>
              <a:t>gas </a:t>
            </a:r>
          </a:p>
        </p:txBody>
      </p:sp>
      <p:sp>
        <p:nvSpPr>
          <p:cNvPr id="55" name=""/>
          <p:cNvSpPr/>
          <p:nvPr>
            <p:ph type="body" idx="10"/>
          </p:nvPr>
        </p:nvSpPr>
        <p:spPr>
          <a:xfrm>
            <a:off x="1012190" y="4367530"/>
            <a:ext cx="1793240" cy="603885"/>
          </a:xfrm>
          <a:prstGeom prst="rect">
            <a:avLst/>
          </a:prstGeom>
          <a:solidFill>
            <a:srgbClr val="CCFFCC"/>
          </a:solidFill>
          <a:ln w="0" cmpd="sng">
            <a:noFill/>
            <a:prstDash val="solid"/>
          </a:ln>
        </p:spPr>
        <p:txBody>
          <a:bodyPr vert="horz" lIns="0" tIns="91440" rIns="0" bIns="0" anchor="t">
            <a:normAutofit fontScale="55000"/>
          </a:bodyPr>
          <a:lstStyle/>
          <a:p>
            <a:pPr marL="0" marR="0" indent="0" algn="l">
              <a:lnSpc>
                <a:spcPct val="81599"/>
              </a:lnSpc>
              <a:spcAft>
                <a:spcPts val="180"/>
              </a:spcAft>
            </a:pPr>
            <a:r>
              <a:rPr lang="it-IT" sz="3950" spc="0">
                <a:solidFill>
                  <a:srgbClr val="000000"/>
                </a:solidFill>
                <a:latin typeface="Arial" pitchFamily="2" panose="2263545234"/>
              </a:rPr>
              <a:t>eolico </a:t>
            </a:r>
          </a:p>
        </p:txBody>
      </p:sp>
      <p:sp>
        <p:nvSpPr>
          <p:cNvPr id="56" name=""/>
          <p:cNvSpPr/>
          <p:nvPr>
            <p:ph type="body" idx="10"/>
          </p:nvPr>
        </p:nvSpPr>
        <p:spPr>
          <a:xfrm>
            <a:off x="1012190" y="4971415"/>
            <a:ext cx="1793240" cy="606425"/>
          </a:xfrm>
          <a:prstGeom prst="rect">
            <a:avLst/>
          </a:prstGeom>
          <a:solidFill>
            <a:srgbClr val="FF99CC"/>
          </a:solidFill>
          <a:ln w="0" cmpd="sng">
            <a:noFill/>
            <a:prstDash val="solid"/>
          </a:ln>
        </p:spPr>
        <p:txBody>
          <a:bodyPr vert="horz" lIns="0" tIns="91440" rIns="0" bIns="0" anchor="t">
            <a:normAutofit fontScale="55000"/>
          </a:bodyPr>
          <a:lstStyle/>
          <a:p>
            <a:pPr marL="0" marR="0" indent="0" algn="l">
              <a:lnSpc>
                <a:spcPct val="80639"/>
              </a:lnSpc>
              <a:spcAft>
                <a:spcPts val="180"/>
              </a:spcAft>
            </a:pPr>
            <a:r>
              <a:rPr lang="it-IT" sz="3950" spc="0">
                <a:solidFill>
                  <a:srgbClr val="000000"/>
                </a:solidFill>
                <a:latin typeface="Arial" pitchFamily="2" panose="2263545234"/>
              </a:rPr>
              <a:t>nucleare </a:t>
            </a:r>
          </a:p>
        </p:txBody>
      </p:sp>
      <p:sp>
        <p:nvSpPr>
          <p:cNvPr id="57" name=""/>
          <p:cNvSpPr/>
          <p:nvPr>
            <p:ph type="body" idx="10"/>
          </p:nvPr>
        </p:nvSpPr>
        <p:spPr>
          <a:xfrm>
            <a:off x="2849880" y="3212465"/>
            <a:ext cx="1316990" cy="551815"/>
          </a:xfrm>
          <a:prstGeom prst="rect">
            <a:avLst/>
          </a:prstGeom>
          <a:solidFill>
            <a:srgbClr val="FFCC99"/>
          </a:solidFill>
          <a:ln w="0" cmpd="sng">
            <a:noFill/>
            <a:prstDash val="solid"/>
          </a:ln>
        </p:spPr>
        <p:txBody>
          <a:bodyPr vert="horz" lIns="0" tIns="22860" rIns="0" bIns="0" anchor="t">
            <a:normAutofit fontScale="55000"/>
          </a:bodyPr>
          <a:lstStyle/>
          <a:p>
            <a:pPr marL="0" marR="0" indent="0" algn="ctr">
              <a:lnSpc>
                <a:spcPct val="82559"/>
              </a:lnSpc>
              <a:spcAft>
                <a:spcPts val="180"/>
              </a:spcAft>
            </a:pPr>
            <a:r>
              <a:rPr lang="it-IT" sz="3950" spc="90">
                <a:solidFill>
                  <a:srgbClr val="000000"/>
                </a:solidFill>
                <a:latin typeface="Arial" pitchFamily="2" panose="2263545234"/>
              </a:rPr>
              <a:t>70,76 </a:t>
            </a:r>
          </a:p>
        </p:txBody>
      </p:sp>
      <p:sp>
        <p:nvSpPr>
          <p:cNvPr id="58" name=""/>
          <p:cNvSpPr/>
          <p:nvPr>
            <p:ph type="body" idx="10"/>
          </p:nvPr>
        </p:nvSpPr>
        <p:spPr>
          <a:xfrm>
            <a:off x="2849880" y="3764280"/>
            <a:ext cx="1316990" cy="603250"/>
          </a:xfrm>
          <a:prstGeom prst="rect">
            <a:avLst/>
          </a:prstGeom>
          <a:solidFill>
            <a:srgbClr val="CCFFFF"/>
          </a:solidFill>
          <a:ln w="0" cmpd="sng">
            <a:noFill/>
            <a:prstDash val="solid"/>
          </a:ln>
        </p:spPr>
        <p:txBody>
          <a:bodyPr vert="horz" lIns="0" tIns="91440" rIns="0" bIns="0" anchor="t">
            <a:normAutofit fontScale="55000"/>
          </a:bodyPr>
          <a:lstStyle/>
          <a:p>
            <a:pPr marL="0" marR="0" indent="0" algn="ctr">
              <a:lnSpc>
                <a:spcPct val="82559"/>
              </a:lnSpc>
              <a:spcAft>
                <a:spcPts val="0"/>
              </a:spcAft>
            </a:pPr>
            <a:r>
              <a:rPr lang="it-IT" sz="3950" spc="0">
                <a:solidFill>
                  <a:srgbClr val="000000"/>
                </a:solidFill>
                <a:latin typeface="Arial" pitchFamily="2" panose="2263545234"/>
              </a:rPr>
              <a:t>20,97 </a:t>
            </a:r>
          </a:p>
        </p:txBody>
      </p:sp>
      <p:sp>
        <p:nvSpPr>
          <p:cNvPr id="59" name=""/>
          <p:cNvSpPr/>
          <p:nvPr>
            <p:ph type="body" idx="10"/>
          </p:nvPr>
        </p:nvSpPr>
        <p:spPr>
          <a:xfrm>
            <a:off x="2849880" y="4367530"/>
            <a:ext cx="1316990" cy="603885"/>
          </a:xfrm>
          <a:prstGeom prst="rect">
            <a:avLst/>
          </a:prstGeom>
          <a:solidFill>
            <a:srgbClr val="CCFFCC"/>
          </a:solidFill>
          <a:ln w="0" cmpd="sng">
            <a:noFill/>
            <a:prstDash val="solid"/>
          </a:ln>
        </p:spPr>
        <p:txBody>
          <a:bodyPr vert="horz" lIns="0" tIns="91440" rIns="0" bIns="0" anchor="t">
            <a:normAutofit fontScale="55000"/>
          </a:bodyPr>
          <a:lstStyle/>
          <a:p>
            <a:pPr marL="0" marR="0" indent="0" algn="ctr">
              <a:lnSpc>
                <a:spcPct val="82559"/>
              </a:lnSpc>
              <a:spcAft>
                <a:spcPts val="0"/>
              </a:spcAft>
            </a:pPr>
            <a:r>
              <a:rPr lang="it-IT" sz="3950" spc="0">
                <a:solidFill>
                  <a:srgbClr val="000000"/>
                </a:solidFill>
                <a:latin typeface="Arial" pitchFamily="2" panose="2263545234"/>
              </a:rPr>
              <a:t>84,25 </a:t>
            </a:r>
          </a:p>
        </p:txBody>
      </p:sp>
      <p:sp>
        <p:nvSpPr>
          <p:cNvPr id="60" name=""/>
          <p:cNvSpPr/>
          <p:nvPr>
            <p:ph type="body" idx="10"/>
          </p:nvPr>
        </p:nvSpPr>
        <p:spPr>
          <a:xfrm>
            <a:off x="2849880" y="4971415"/>
            <a:ext cx="1316990" cy="606425"/>
          </a:xfrm>
          <a:prstGeom prst="rect">
            <a:avLst/>
          </a:prstGeom>
          <a:solidFill>
            <a:srgbClr val="FF99CC"/>
          </a:solidFill>
          <a:ln w="0" cmpd="sng">
            <a:noFill/>
            <a:prstDash val="solid"/>
          </a:ln>
        </p:spPr>
        <p:txBody>
          <a:bodyPr vert="horz" lIns="0" tIns="91440" rIns="0" bIns="0" anchor="t">
            <a:normAutofit fontScale="55000"/>
          </a:bodyPr>
          <a:lstStyle/>
          <a:p>
            <a:pPr marL="0" marR="0" indent="0" algn="ctr">
              <a:lnSpc>
                <a:spcPct val="82559"/>
              </a:lnSpc>
              <a:spcAft>
                <a:spcPts val="0"/>
              </a:spcAft>
            </a:pPr>
            <a:r>
              <a:rPr lang="it-IT" sz="3950" spc="90">
                <a:solidFill>
                  <a:srgbClr val="000000"/>
                </a:solidFill>
                <a:latin typeface="Arial" pitchFamily="2" panose="2263545234"/>
              </a:rPr>
              <a:t>78,38 </a:t>
            </a:r>
          </a:p>
        </p:txBody>
      </p:sp>
      <p:sp>
        <p:nvSpPr>
          <p:cNvPr id="61" name=""/>
          <p:cNvSpPr/>
          <p:nvPr>
            <p:ph type="body" idx="10"/>
          </p:nvPr>
        </p:nvSpPr>
        <p:spPr>
          <a:xfrm>
            <a:off x="4221480" y="3212465"/>
            <a:ext cx="1316990" cy="551815"/>
          </a:xfrm>
          <a:prstGeom prst="rect">
            <a:avLst/>
          </a:prstGeom>
          <a:solidFill>
            <a:srgbClr val="FFCC99"/>
          </a:solidFill>
          <a:ln w="0" cmpd="sng">
            <a:noFill/>
            <a:prstDash val="solid"/>
          </a:ln>
        </p:spPr>
        <p:txBody>
          <a:bodyPr vert="horz" lIns="0" tIns="22860" rIns="0" bIns="0" anchor="t">
            <a:normAutofit fontScale="55000"/>
          </a:bodyPr>
          <a:lstStyle/>
          <a:p>
            <a:pPr marL="0" marR="0" indent="0" algn="ctr">
              <a:lnSpc>
                <a:spcPct val="82559"/>
              </a:lnSpc>
              <a:spcAft>
                <a:spcPts val="180"/>
              </a:spcAft>
            </a:pPr>
            <a:r>
              <a:rPr lang="it-IT" sz="3950" spc="130">
                <a:solidFill>
                  <a:srgbClr val="000000"/>
                </a:solidFill>
                <a:latin typeface="Arial" pitchFamily="2" panose="2263545234"/>
              </a:rPr>
              <a:t>5,19 </a:t>
            </a:r>
          </a:p>
        </p:txBody>
      </p:sp>
      <p:sp>
        <p:nvSpPr>
          <p:cNvPr id="62" name=""/>
          <p:cNvSpPr/>
          <p:nvPr>
            <p:ph type="body" idx="10"/>
          </p:nvPr>
        </p:nvSpPr>
        <p:spPr>
          <a:xfrm>
            <a:off x="4221480" y="3764280"/>
            <a:ext cx="1316990" cy="603250"/>
          </a:xfrm>
          <a:prstGeom prst="rect">
            <a:avLst/>
          </a:prstGeom>
          <a:solidFill>
            <a:srgbClr val="CCFFFF"/>
          </a:solidFill>
          <a:ln w="0" cmpd="sng">
            <a:noFill/>
            <a:prstDash val="solid"/>
          </a:ln>
        </p:spPr>
        <p:txBody>
          <a:bodyPr vert="horz" lIns="0" tIns="91440" rIns="0" bIns="0" anchor="t">
            <a:normAutofit fontScale="55000"/>
          </a:bodyPr>
          <a:lstStyle/>
          <a:p>
            <a:pPr marL="0" marR="0" indent="0" algn="ctr">
              <a:lnSpc>
                <a:spcPct val="82559"/>
              </a:lnSpc>
              <a:spcAft>
                <a:spcPts val="0"/>
              </a:spcAft>
            </a:pPr>
            <a:r>
              <a:rPr lang="it-IT" sz="3950" spc="90">
                <a:solidFill>
                  <a:srgbClr val="000000"/>
                </a:solidFill>
                <a:latin typeface="Arial" pitchFamily="2" panose="2263545234"/>
              </a:rPr>
              <a:t>1,54 </a:t>
            </a:r>
          </a:p>
        </p:txBody>
      </p:sp>
      <p:sp>
        <p:nvSpPr>
          <p:cNvPr id="63" name=""/>
          <p:cNvSpPr/>
          <p:nvPr>
            <p:ph type="body" idx="10"/>
          </p:nvPr>
        </p:nvSpPr>
        <p:spPr>
          <a:xfrm>
            <a:off x="4221480" y="4367530"/>
            <a:ext cx="1316990" cy="603885"/>
          </a:xfrm>
          <a:prstGeom prst="rect">
            <a:avLst/>
          </a:prstGeom>
          <a:solidFill>
            <a:srgbClr val="CCFFCC"/>
          </a:solidFill>
          <a:ln w="0" cmpd="sng">
            <a:noFill/>
            <a:prstDash val="solid"/>
          </a:ln>
        </p:spPr>
        <p:txBody>
          <a:bodyPr vert="horz" lIns="0" tIns="91440" rIns="0" bIns="0" anchor="t">
            <a:normAutofit fontScale="55000"/>
          </a:bodyPr>
          <a:lstStyle/>
          <a:p>
            <a:pPr marL="0" marR="0" indent="0" algn="ctr">
              <a:lnSpc>
                <a:spcPct val="82559"/>
              </a:lnSpc>
              <a:spcAft>
                <a:spcPts val="0"/>
              </a:spcAft>
            </a:pPr>
            <a:r>
              <a:rPr lang="it-IT" sz="3950" spc="130">
                <a:solidFill>
                  <a:srgbClr val="000000"/>
                </a:solidFill>
                <a:latin typeface="Arial" pitchFamily="2" panose="2263545234"/>
              </a:rPr>
              <a:t>9,05 </a:t>
            </a:r>
          </a:p>
        </p:txBody>
      </p:sp>
      <p:sp>
        <p:nvSpPr>
          <p:cNvPr id="64" name=""/>
          <p:cNvSpPr/>
          <p:nvPr>
            <p:ph type="body" idx="10"/>
          </p:nvPr>
        </p:nvSpPr>
        <p:spPr>
          <a:xfrm>
            <a:off x="4221480" y="4971415"/>
            <a:ext cx="1316990" cy="606425"/>
          </a:xfrm>
          <a:prstGeom prst="rect">
            <a:avLst/>
          </a:prstGeom>
          <a:solidFill>
            <a:srgbClr val="FF99CC"/>
          </a:solidFill>
          <a:ln w="0" cmpd="sng">
            <a:noFill/>
            <a:prstDash val="solid"/>
          </a:ln>
        </p:spPr>
        <p:txBody>
          <a:bodyPr vert="horz" lIns="0" tIns="91440" rIns="0" bIns="0" anchor="t">
            <a:normAutofit fontScale="55000"/>
          </a:bodyPr>
          <a:lstStyle/>
          <a:p>
            <a:pPr marL="0" marR="0" indent="0" algn="ctr">
              <a:lnSpc>
                <a:spcPct val="82559"/>
              </a:lnSpc>
              <a:spcAft>
                <a:spcPts val="0"/>
              </a:spcAft>
            </a:pPr>
            <a:r>
              <a:rPr lang="it-IT" sz="3950" spc="60">
                <a:solidFill>
                  <a:srgbClr val="000000"/>
                </a:solidFill>
                <a:latin typeface="Arial" pitchFamily="2" panose="2263545234"/>
              </a:rPr>
              <a:t>11,42 </a:t>
            </a:r>
          </a:p>
        </p:txBody>
      </p:sp>
      <p:sp>
        <p:nvSpPr>
          <p:cNvPr id="65" name=""/>
          <p:cNvSpPr/>
          <p:nvPr>
            <p:ph type="body" idx="10"/>
          </p:nvPr>
        </p:nvSpPr>
        <p:spPr>
          <a:xfrm>
            <a:off x="5593080" y="3212465"/>
            <a:ext cx="1316990" cy="551815"/>
          </a:xfrm>
          <a:prstGeom prst="rect">
            <a:avLst/>
          </a:prstGeom>
          <a:solidFill>
            <a:srgbClr val="FFCC99"/>
          </a:solidFill>
          <a:ln w="0" cmpd="sng">
            <a:noFill/>
            <a:prstDash val="solid"/>
          </a:ln>
        </p:spPr>
        <p:txBody>
          <a:bodyPr vert="horz" lIns="0" tIns="22860" rIns="0" bIns="0" anchor="t">
            <a:normAutofit fontScale="55000"/>
          </a:bodyPr>
          <a:lstStyle/>
          <a:p>
            <a:pPr marL="0" marR="0" indent="0" algn="ctr">
              <a:lnSpc>
                <a:spcPct val="82559"/>
              </a:lnSpc>
              <a:spcAft>
                <a:spcPts val="180"/>
              </a:spcAft>
            </a:pPr>
            <a:r>
              <a:rPr lang="it-IT" sz="3950" spc="60">
                <a:solidFill>
                  <a:srgbClr val="000000"/>
                </a:solidFill>
                <a:latin typeface="Arial" pitchFamily="2" panose="2263545234"/>
              </a:rPr>
              <a:t>18,67 </a:t>
            </a:r>
          </a:p>
        </p:txBody>
      </p:sp>
      <p:sp>
        <p:nvSpPr>
          <p:cNvPr id="66" name=""/>
          <p:cNvSpPr/>
          <p:nvPr>
            <p:ph type="body" idx="10"/>
          </p:nvPr>
        </p:nvSpPr>
        <p:spPr>
          <a:xfrm>
            <a:off x="5593080" y="3764280"/>
            <a:ext cx="1316990" cy="603250"/>
          </a:xfrm>
          <a:prstGeom prst="rect">
            <a:avLst/>
          </a:prstGeom>
          <a:solidFill>
            <a:srgbClr val="CCFFFF"/>
          </a:solidFill>
          <a:ln w="0" cmpd="sng">
            <a:noFill/>
            <a:prstDash val="solid"/>
          </a:ln>
        </p:spPr>
        <p:txBody>
          <a:bodyPr vert="horz" lIns="0" tIns="91440" rIns="0" bIns="0" anchor="t">
            <a:normAutofit fontScale="55000"/>
          </a:bodyPr>
          <a:lstStyle/>
          <a:p>
            <a:pPr marL="0" marR="0" indent="0" algn="ctr">
              <a:lnSpc>
                <a:spcPct val="82559"/>
              </a:lnSpc>
              <a:spcAft>
                <a:spcPts val="0"/>
              </a:spcAft>
            </a:pPr>
            <a:r>
              <a:rPr lang="it-IT" sz="3950" spc="90">
                <a:solidFill>
                  <a:srgbClr val="000000"/>
                </a:solidFill>
                <a:latin typeface="Arial" pitchFamily="2" panose="2263545234"/>
              </a:rPr>
              <a:t>55,33 </a:t>
            </a:r>
          </a:p>
        </p:txBody>
      </p:sp>
      <p:sp>
        <p:nvSpPr>
          <p:cNvPr id="67" name=""/>
          <p:cNvSpPr/>
          <p:nvPr>
            <p:ph type="body" idx="10"/>
          </p:nvPr>
        </p:nvSpPr>
        <p:spPr>
          <a:xfrm>
            <a:off x="5593080" y="4367530"/>
            <a:ext cx="1316990" cy="603885"/>
          </a:xfrm>
          <a:prstGeom prst="rect">
            <a:avLst/>
          </a:prstGeom>
          <a:solidFill>
            <a:srgbClr val="CCFFCC"/>
          </a:solidFill>
          <a:ln w="0" cmpd="sng">
            <a:noFill/>
            <a:prstDash val="solid"/>
          </a:ln>
        </p:spPr>
        <p:txBody>
          <a:bodyPr vert="horz" lIns="0" tIns="91440" rIns="0" bIns="0" anchor="t">
            <a:normAutofit fontScale="55000"/>
          </a:bodyPr>
          <a:lstStyle/>
          <a:p>
            <a:pPr marL="0" marR="0" indent="0" algn="ctr">
              <a:lnSpc>
                <a:spcPct val="82559"/>
              </a:lnSpc>
              <a:spcAft>
                <a:spcPts val="0"/>
              </a:spcAft>
            </a:pPr>
            <a:r>
              <a:rPr lang="it-IT" sz="3950" spc="130">
                <a:solidFill>
                  <a:srgbClr val="000000"/>
                </a:solidFill>
                <a:latin typeface="Arial" pitchFamily="2" panose="2263545234"/>
              </a:rPr>
              <a:t>0,00 </a:t>
            </a:r>
          </a:p>
        </p:txBody>
      </p:sp>
      <p:sp>
        <p:nvSpPr>
          <p:cNvPr id="68" name=""/>
          <p:cNvSpPr/>
          <p:nvPr>
            <p:ph type="body" idx="10"/>
          </p:nvPr>
        </p:nvSpPr>
        <p:spPr>
          <a:xfrm>
            <a:off x="5593080" y="4971415"/>
            <a:ext cx="1316990" cy="606425"/>
          </a:xfrm>
          <a:prstGeom prst="rect">
            <a:avLst/>
          </a:prstGeom>
          <a:solidFill>
            <a:srgbClr val="FF99CC"/>
          </a:solidFill>
          <a:ln w="0" cmpd="sng">
            <a:noFill/>
            <a:prstDash val="solid"/>
          </a:ln>
        </p:spPr>
        <p:txBody>
          <a:bodyPr vert="horz" lIns="0" tIns="91440" rIns="0" bIns="0" anchor="t">
            <a:normAutofit fontScale="55000"/>
          </a:bodyPr>
          <a:lstStyle/>
          <a:p>
            <a:pPr marL="0" marR="0" indent="0" algn="ctr">
              <a:lnSpc>
                <a:spcPct val="82559"/>
              </a:lnSpc>
              <a:spcAft>
                <a:spcPts val="0"/>
              </a:spcAft>
            </a:pPr>
            <a:r>
              <a:rPr lang="it-IT" sz="3950" spc="130">
                <a:solidFill>
                  <a:srgbClr val="000000"/>
                </a:solidFill>
                <a:latin typeface="Arial" pitchFamily="2" panose="2263545234"/>
              </a:rPr>
              <a:t>8,88 </a:t>
            </a:r>
          </a:p>
        </p:txBody>
      </p:sp>
      <p:sp>
        <p:nvSpPr>
          <p:cNvPr id="69" name=""/>
          <p:cNvSpPr/>
          <p:nvPr>
            <p:ph type="body" idx="10"/>
          </p:nvPr>
        </p:nvSpPr>
        <p:spPr>
          <a:xfrm>
            <a:off x="6964680" y="3212465"/>
            <a:ext cx="1316990" cy="551815"/>
          </a:xfrm>
          <a:prstGeom prst="rect">
            <a:avLst/>
          </a:prstGeom>
          <a:solidFill>
            <a:srgbClr val="FFCC99"/>
          </a:solidFill>
          <a:ln w="0" cmpd="sng">
            <a:noFill/>
            <a:prstDash val="solid"/>
          </a:ln>
        </p:spPr>
        <p:txBody>
          <a:bodyPr vert="horz" lIns="0" tIns="22860" rIns="0" bIns="0" anchor="t">
            <a:normAutofit fontScale="55000"/>
          </a:bodyPr>
          <a:lstStyle/>
          <a:p>
            <a:pPr marL="0" marR="0" indent="0" algn="ctr">
              <a:lnSpc>
                <a:spcPct val="82559"/>
              </a:lnSpc>
              <a:spcAft>
                <a:spcPts val="180"/>
              </a:spcAft>
            </a:pPr>
            <a:r>
              <a:rPr lang="it-IT" sz="3950" spc="40">
                <a:solidFill>
                  <a:srgbClr val="000000"/>
                </a:solidFill>
                <a:latin typeface="Arial" pitchFamily="2" panose="2263545234"/>
              </a:rPr>
              <a:t>3,61 </a:t>
            </a:r>
          </a:p>
        </p:txBody>
      </p:sp>
      <p:sp>
        <p:nvSpPr>
          <p:cNvPr id="70" name=""/>
          <p:cNvSpPr/>
          <p:nvPr>
            <p:ph type="body" idx="10"/>
          </p:nvPr>
        </p:nvSpPr>
        <p:spPr>
          <a:xfrm>
            <a:off x="6964680" y="3764280"/>
            <a:ext cx="1316990" cy="603250"/>
          </a:xfrm>
          <a:prstGeom prst="rect">
            <a:avLst/>
          </a:prstGeom>
          <a:solidFill>
            <a:srgbClr val="CCFFFF"/>
          </a:solidFill>
          <a:ln w="0" cmpd="sng">
            <a:noFill/>
            <a:prstDash val="solid"/>
          </a:ln>
        </p:spPr>
        <p:txBody>
          <a:bodyPr vert="horz" lIns="0" tIns="91440" rIns="0" bIns="0" anchor="t">
            <a:normAutofit fontScale="55000"/>
          </a:bodyPr>
          <a:lstStyle/>
          <a:p>
            <a:pPr marL="0" marR="0" indent="0" algn="ctr">
              <a:lnSpc>
                <a:spcPct val="82559"/>
              </a:lnSpc>
              <a:spcAft>
                <a:spcPts val="0"/>
              </a:spcAft>
            </a:pPr>
            <a:r>
              <a:rPr lang="it-IT" sz="3950" spc="130">
                <a:solidFill>
                  <a:srgbClr val="000000"/>
                </a:solidFill>
                <a:latin typeface="Arial" pitchFamily="2" panose="2263545234"/>
              </a:rPr>
              <a:t>3,88 </a:t>
            </a:r>
          </a:p>
        </p:txBody>
      </p:sp>
      <p:sp>
        <p:nvSpPr>
          <p:cNvPr id="71" name=""/>
          <p:cNvSpPr/>
          <p:nvPr>
            <p:ph type="body" idx="10"/>
          </p:nvPr>
        </p:nvSpPr>
        <p:spPr>
          <a:xfrm>
            <a:off x="6964680" y="4367530"/>
            <a:ext cx="1316990" cy="603885"/>
          </a:xfrm>
          <a:prstGeom prst="rect">
            <a:avLst/>
          </a:prstGeom>
          <a:solidFill>
            <a:srgbClr val="CCFFCC"/>
          </a:solidFill>
          <a:ln w="0" cmpd="sng">
            <a:noFill/>
            <a:prstDash val="solid"/>
          </a:ln>
        </p:spPr>
        <p:txBody>
          <a:bodyPr vert="horz" lIns="0" tIns="91440" rIns="0" bIns="0" anchor="t">
            <a:normAutofit fontScale="55000"/>
          </a:bodyPr>
          <a:lstStyle/>
          <a:p>
            <a:pPr marL="0" marR="0" indent="0" algn="ctr">
              <a:lnSpc>
                <a:spcPct val="82559"/>
              </a:lnSpc>
              <a:spcAft>
                <a:spcPts val="0"/>
              </a:spcAft>
            </a:pPr>
            <a:r>
              <a:rPr lang="it-IT" sz="3950" spc="130">
                <a:solidFill>
                  <a:srgbClr val="000000"/>
                </a:solidFill>
                <a:latin typeface="Arial" pitchFamily="2" panose="2263545234"/>
              </a:rPr>
              <a:t>6,15 </a:t>
            </a:r>
          </a:p>
        </p:txBody>
      </p:sp>
      <p:sp>
        <p:nvSpPr>
          <p:cNvPr id="72" name=""/>
          <p:cNvSpPr/>
          <p:nvPr>
            <p:ph type="body" idx="10"/>
          </p:nvPr>
        </p:nvSpPr>
        <p:spPr>
          <a:xfrm>
            <a:off x="6964680" y="4971415"/>
            <a:ext cx="1316990" cy="606425"/>
          </a:xfrm>
          <a:prstGeom prst="rect">
            <a:avLst/>
          </a:prstGeom>
          <a:solidFill>
            <a:srgbClr val="FF99CC"/>
          </a:solidFill>
          <a:ln w="0" cmpd="sng">
            <a:noFill/>
            <a:prstDash val="solid"/>
          </a:ln>
        </p:spPr>
        <p:txBody>
          <a:bodyPr vert="horz" lIns="0" tIns="91440" rIns="0" bIns="0" anchor="t">
            <a:normAutofit fontScale="55000"/>
          </a:bodyPr>
          <a:lstStyle/>
          <a:p>
            <a:pPr marL="0" marR="0" indent="0" algn="ctr">
              <a:lnSpc>
                <a:spcPct val="82559"/>
              </a:lnSpc>
              <a:spcAft>
                <a:spcPts val="0"/>
              </a:spcAft>
            </a:pPr>
            <a:r>
              <a:rPr lang="it-IT" sz="3950" spc="130">
                <a:solidFill>
                  <a:srgbClr val="000000"/>
                </a:solidFill>
                <a:latin typeface="Arial" pitchFamily="2" panose="2263545234"/>
              </a:rPr>
              <a:t>3,14 </a:t>
            </a:r>
          </a:p>
        </p:txBody>
      </p:sp>
      <p:sp>
        <p:nvSpPr>
          <p:cNvPr id="73" name=""/>
          <p:cNvSpPr/>
          <p:nvPr>
            <p:ph type="body" idx="10"/>
          </p:nvPr>
        </p:nvSpPr>
        <p:spPr>
          <a:xfrm>
            <a:off x="8336280" y="3212465"/>
            <a:ext cx="1316990" cy="551815"/>
          </a:xfrm>
          <a:prstGeom prst="rect">
            <a:avLst/>
          </a:prstGeom>
          <a:solidFill>
            <a:srgbClr val="FFCC99"/>
          </a:solidFill>
          <a:ln w="0" cmpd="sng">
            <a:noFill/>
            <a:prstDash val="solid"/>
          </a:ln>
        </p:spPr>
        <p:txBody>
          <a:bodyPr vert="horz" lIns="0" tIns="22860" rIns="0" bIns="0" anchor="t">
            <a:normAutofit fontScale="55000"/>
          </a:bodyPr>
          <a:lstStyle/>
          <a:p>
            <a:pPr marL="0" marR="0" indent="0" algn="ctr">
              <a:lnSpc>
                <a:spcPct val="82559"/>
              </a:lnSpc>
              <a:spcAft>
                <a:spcPts val="180"/>
              </a:spcAft>
            </a:pPr>
            <a:r>
              <a:rPr lang="it-IT" sz="3950" b="1" spc="0">
                <a:solidFill>
                  <a:srgbClr val="000000"/>
                </a:solidFill>
                <a:latin typeface="Arial" pitchFamily="2" panose="2263545234"/>
              </a:rPr>
              <a:t>98,23 </a:t>
            </a:r>
          </a:p>
        </p:txBody>
      </p:sp>
      <p:sp>
        <p:nvSpPr>
          <p:cNvPr id="74" name=""/>
          <p:cNvSpPr/>
          <p:nvPr>
            <p:ph type="body" idx="10"/>
          </p:nvPr>
        </p:nvSpPr>
        <p:spPr>
          <a:xfrm>
            <a:off x="8336280" y="3764280"/>
            <a:ext cx="1316990" cy="603250"/>
          </a:xfrm>
          <a:prstGeom prst="rect">
            <a:avLst/>
          </a:prstGeom>
          <a:solidFill>
            <a:srgbClr val="CCFFFF"/>
          </a:solidFill>
          <a:ln w="0" cmpd="sng">
            <a:noFill/>
            <a:prstDash val="solid"/>
          </a:ln>
        </p:spPr>
        <p:txBody>
          <a:bodyPr vert="horz" lIns="0" tIns="91440" rIns="0" bIns="0" anchor="t">
            <a:normAutofit fontScale="55000"/>
          </a:bodyPr>
          <a:lstStyle/>
          <a:p>
            <a:pPr marL="0" marR="0" indent="0" algn="ctr">
              <a:lnSpc>
                <a:spcPct val="82559"/>
              </a:lnSpc>
              <a:spcAft>
                <a:spcPts val="0"/>
              </a:spcAft>
            </a:pPr>
            <a:r>
              <a:rPr lang="it-IT" sz="3950" b="1" spc="90">
                <a:solidFill>
                  <a:srgbClr val="000000"/>
                </a:solidFill>
                <a:latin typeface="Arial" pitchFamily="2" panose="2263545234"/>
              </a:rPr>
              <a:t>81,72 </a:t>
            </a:r>
          </a:p>
        </p:txBody>
      </p:sp>
      <p:sp>
        <p:nvSpPr>
          <p:cNvPr id="75" name=""/>
          <p:cNvSpPr/>
          <p:nvPr>
            <p:ph type="body" idx="10"/>
          </p:nvPr>
        </p:nvSpPr>
        <p:spPr>
          <a:xfrm>
            <a:off x="8336280" y="4367530"/>
            <a:ext cx="1316990" cy="603885"/>
          </a:xfrm>
          <a:prstGeom prst="rect">
            <a:avLst/>
          </a:prstGeom>
          <a:solidFill>
            <a:srgbClr val="CCFFCC"/>
          </a:solidFill>
          <a:ln w="0" cmpd="sng">
            <a:noFill/>
            <a:prstDash val="solid"/>
          </a:ln>
        </p:spPr>
        <p:txBody>
          <a:bodyPr vert="horz" lIns="0" tIns="91440" rIns="0" bIns="0" anchor="t">
            <a:normAutofit fontScale="55000"/>
          </a:bodyPr>
          <a:lstStyle/>
          <a:p>
            <a:pPr marL="0" marR="0" indent="0" algn="ctr">
              <a:lnSpc>
                <a:spcPct val="82559"/>
              </a:lnSpc>
              <a:spcAft>
                <a:spcPts val="0"/>
              </a:spcAft>
            </a:pPr>
            <a:r>
              <a:rPr lang="it-IT" sz="3950" b="1" spc="0">
                <a:solidFill>
                  <a:srgbClr val="000000"/>
                </a:solidFill>
                <a:latin typeface="Arial" pitchFamily="2" panose="2263545234"/>
              </a:rPr>
              <a:t>99,45 </a:t>
            </a:r>
          </a:p>
        </p:txBody>
      </p:sp>
      <p:sp>
        <p:nvSpPr>
          <p:cNvPr id="76" name=""/>
          <p:cNvSpPr/>
          <p:nvPr>
            <p:ph type="body" idx="10"/>
          </p:nvPr>
        </p:nvSpPr>
        <p:spPr>
          <a:xfrm>
            <a:off x="8336280" y="4971415"/>
            <a:ext cx="1316990" cy="606425"/>
          </a:xfrm>
          <a:prstGeom prst="rect">
            <a:avLst/>
          </a:prstGeom>
          <a:solidFill>
            <a:srgbClr val="FF99CC"/>
          </a:solidFill>
          <a:ln w="0" cmpd="sng">
            <a:noFill/>
            <a:prstDash val="solid"/>
          </a:ln>
        </p:spPr>
        <p:txBody>
          <a:bodyPr vert="horz" lIns="0" tIns="91440" rIns="0" bIns="0" anchor="t">
            <a:normAutofit fontScale="55000"/>
          </a:bodyPr>
          <a:lstStyle/>
          <a:p>
            <a:pPr marL="0" marR="0" indent="0" algn="ctr">
              <a:lnSpc>
                <a:spcPct val="82559"/>
              </a:lnSpc>
              <a:spcAft>
                <a:spcPts val="0"/>
              </a:spcAft>
            </a:pPr>
            <a:r>
              <a:rPr lang="it-IT" sz="3950" b="1" spc="50">
                <a:solidFill>
                  <a:srgbClr val="000000"/>
                </a:solidFill>
                <a:latin typeface="Arial" pitchFamily="2" panose="2263545234"/>
              </a:rPr>
              <a:t>101,82 </a:t>
            </a:r>
          </a:p>
        </p:txBody>
      </p:sp>
      <p:cxnSp>
        <p:nvCxnSpPr>
          <p:cNvPr id="79" name=""/>
          <p:cNvCxnSpPr/>
          <p:nvPr/>
        </p:nvCxnSpPr>
        <p:spPr>
          <a:xfrm>
            <a:off x="1012190" y="1295400"/>
            <a:ext cx="0" cy="1158240"/>
          </a:xfrm>
          <a:prstGeom prst="line">
            <a:avLst/>
          </a:prstGeom>
          <a:ln w="36830" cmpd="sng">
            <a:solidFill>
              <a:srgbClr val="000000"/>
            </a:solidFill>
          </a:ln>
        </p:spPr>
      </p:cxnSp>
      <p:cxnSp>
        <p:nvCxnSpPr>
          <p:cNvPr id="80" name=""/>
          <p:cNvCxnSpPr/>
          <p:nvPr/>
        </p:nvCxnSpPr>
        <p:spPr>
          <a:xfrm>
            <a:off x="9653270" y="1295400"/>
            <a:ext cx="0" cy="1158240"/>
          </a:xfrm>
          <a:prstGeom prst="line">
            <a:avLst/>
          </a:prstGeom>
          <a:ln w="42545" cmpd="sng">
            <a:solidFill>
              <a:srgbClr val="000000"/>
            </a:solidFill>
          </a:ln>
        </p:spPr>
      </p:cxnSp>
      <p:cxnSp>
        <p:nvCxnSpPr>
          <p:cNvPr id="81" name=""/>
          <p:cNvCxnSpPr/>
          <p:nvPr/>
        </p:nvCxnSpPr>
        <p:spPr>
          <a:xfrm>
            <a:off x="4221480" y="2557145"/>
            <a:ext cx="0" cy="551815"/>
          </a:xfrm>
          <a:prstGeom prst="line">
            <a:avLst/>
          </a:prstGeom>
          <a:ln w="54610" cmpd="sng">
            <a:solidFill>
              <a:srgbClr val="000000"/>
            </a:solidFill>
          </a:ln>
        </p:spPr>
      </p:cxnSp>
      <p:cxnSp>
        <p:nvCxnSpPr>
          <p:cNvPr id="82" name=""/>
          <p:cNvCxnSpPr/>
          <p:nvPr/>
        </p:nvCxnSpPr>
        <p:spPr>
          <a:xfrm>
            <a:off x="5593080" y="2557145"/>
            <a:ext cx="0" cy="551815"/>
          </a:xfrm>
          <a:prstGeom prst="line">
            <a:avLst/>
          </a:prstGeom>
          <a:ln w="54610" cmpd="sng">
            <a:solidFill>
              <a:srgbClr val="000000"/>
            </a:solidFill>
          </a:ln>
        </p:spPr>
      </p:cxnSp>
      <p:cxnSp>
        <p:nvCxnSpPr>
          <p:cNvPr id="83" name=""/>
          <p:cNvCxnSpPr/>
          <p:nvPr/>
        </p:nvCxnSpPr>
        <p:spPr>
          <a:xfrm>
            <a:off x="6910070" y="2557145"/>
            <a:ext cx="0" cy="551815"/>
          </a:xfrm>
          <a:prstGeom prst="line">
            <a:avLst/>
          </a:prstGeom>
          <a:ln w="54610" cmpd="sng">
            <a:solidFill>
              <a:srgbClr val="000000"/>
            </a:solidFill>
          </a:ln>
        </p:spPr>
      </p:cxnSp>
      <p:cxnSp>
        <p:nvCxnSpPr>
          <p:cNvPr id="84" name=""/>
          <p:cNvCxnSpPr/>
          <p:nvPr/>
        </p:nvCxnSpPr>
        <p:spPr>
          <a:xfrm>
            <a:off x="8336280" y="2557145"/>
            <a:ext cx="0" cy="551815"/>
          </a:xfrm>
          <a:prstGeom prst="line">
            <a:avLst/>
          </a:prstGeom>
          <a:ln w="54610" cmpd="sng">
            <a:solidFill>
              <a:srgbClr val="000000"/>
            </a:solidFill>
          </a:ln>
        </p:spPr>
      </p:cxnSp>
      <p:cxnSp>
        <p:nvCxnSpPr>
          <p:cNvPr id="85" name=""/>
          <p:cNvCxnSpPr/>
          <p:nvPr/>
        </p:nvCxnSpPr>
        <p:spPr>
          <a:xfrm>
            <a:off x="9653270" y="2557145"/>
            <a:ext cx="0" cy="551815"/>
          </a:xfrm>
          <a:prstGeom prst="line">
            <a:avLst/>
          </a:prstGeom>
          <a:ln w="42545" cmpd="sng">
            <a:solidFill>
              <a:srgbClr val="000000"/>
            </a:solidFill>
          </a:ln>
        </p:spPr>
      </p:cxnSp>
      <p:cxnSp>
        <p:nvCxnSpPr>
          <p:cNvPr id="86" name=""/>
          <p:cNvCxnSpPr/>
          <p:nvPr/>
        </p:nvCxnSpPr>
        <p:spPr>
          <a:xfrm>
            <a:off x="1012190" y="2557145"/>
            <a:ext cx="0" cy="551815"/>
          </a:xfrm>
          <a:prstGeom prst="line">
            <a:avLst/>
          </a:prstGeom>
          <a:ln w="36830" cmpd="sng">
            <a:solidFill>
              <a:srgbClr val="000000"/>
            </a:solidFill>
          </a:ln>
        </p:spPr>
      </p:cxnSp>
      <p:cxnSp>
        <p:nvCxnSpPr>
          <p:cNvPr id="87" name=""/>
          <p:cNvCxnSpPr/>
          <p:nvPr/>
        </p:nvCxnSpPr>
        <p:spPr>
          <a:xfrm>
            <a:off x="2805430" y="2557145"/>
            <a:ext cx="0" cy="551815"/>
          </a:xfrm>
          <a:prstGeom prst="line">
            <a:avLst/>
          </a:prstGeom>
          <a:ln w="54610" cmpd="sng">
            <a:solidFill>
              <a:srgbClr val="000000"/>
            </a:solidFill>
          </a:ln>
        </p:spPr>
      </p:cxnSp>
      <p:cxnSp>
        <p:nvCxnSpPr>
          <p:cNvPr id="88" name=""/>
          <p:cNvCxnSpPr/>
          <p:nvPr/>
        </p:nvCxnSpPr>
        <p:spPr>
          <a:xfrm>
            <a:off x="1012190" y="3212465"/>
            <a:ext cx="0" cy="551815"/>
          </a:xfrm>
          <a:prstGeom prst="line">
            <a:avLst/>
          </a:prstGeom>
          <a:ln w="36830" cmpd="sng">
            <a:solidFill>
              <a:srgbClr val="000000"/>
            </a:solidFill>
          </a:ln>
        </p:spPr>
      </p:cxnSp>
      <p:cxnSp>
        <p:nvCxnSpPr>
          <p:cNvPr id="89" name=""/>
          <p:cNvCxnSpPr/>
          <p:nvPr/>
        </p:nvCxnSpPr>
        <p:spPr>
          <a:xfrm>
            <a:off x="2805430" y="3212465"/>
            <a:ext cx="0" cy="551815"/>
          </a:xfrm>
          <a:prstGeom prst="line">
            <a:avLst/>
          </a:prstGeom>
          <a:ln w="54610" cmpd="sng">
            <a:solidFill>
              <a:srgbClr val="000000"/>
            </a:solidFill>
          </a:ln>
        </p:spPr>
      </p:cxnSp>
      <p:cxnSp>
        <p:nvCxnSpPr>
          <p:cNvPr id="90" name=""/>
          <p:cNvCxnSpPr/>
          <p:nvPr/>
        </p:nvCxnSpPr>
        <p:spPr>
          <a:xfrm>
            <a:off x="1012190" y="3764280"/>
            <a:ext cx="0" cy="603250"/>
          </a:xfrm>
          <a:prstGeom prst="line">
            <a:avLst/>
          </a:prstGeom>
          <a:ln w="36830" cmpd="sng">
            <a:solidFill>
              <a:srgbClr val="000000"/>
            </a:solidFill>
          </a:ln>
        </p:spPr>
      </p:cxnSp>
      <p:cxnSp>
        <p:nvCxnSpPr>
          <p:cNvPr id="91" name=""/>
          <p:cNvCxnSpPr/>
          <p:nvPr/>
        </p:nvCxnSpPr>
        <p:spPr>
          <a:xfrm>
            <a:off x="2805430" y="3764280"/>
            <a:ext cx="0" cy="603250"/>
          </a:xfrm>
          <a:prstGeom prst="line">
            <a:avLst/>
          </a:prstGeom>
          <a:ln w="54610" cmpd="sng">
            <a:solidFill>
              <a:srgbClr val="000000"/>
            </a:solidFill>
          </a:ln>
        </p:spPr>
      </p:cxnSp>
      <p:cxnSp>
        <p:nvCxnSpPr>
          <p:cNvPr id="92" name=""/>
          <p:cNvCxnSpPr/>
          <p:nvPr/>
        </p:nvCxnSpPr>
        <p:spPr>
          <a:xfrm>
            <a:off x="1012190" y="4367530"/>
            <a:ext cx="0" cy="603885"/>
          </a:xfrm>
          <a:prstGeom prst="line">
            <a:avLst/>
          </a:prstGeom>
          <a:ln w="36830" cmpd="sng">
            <a:solidFill>
              <a:srgbClr val="000000"/>
            </a:solidFill>
          </a:ln>
        </p:spPr>
      </p:cxnSp>
      <p:cxnSp>
        <p:nvCxnSpPr>
          <p:cNvPr id="93" name=""/>
          <p:cNvCxnSpPr/>
          <p:nvPr/>
        </p:nvCxnSpPr>
        <p:spPr>
          <a:xfrm>
            <a:off x="2805430" y="4367530"/>
            <a:ext cx="0" cy="603885"/>
          </a:xfrm>
          <a:prstGeom prst="line">
            <a:avLst/>
          </a:prstGeom>
          <a:ln w="54610" cmpd="sng">
            <a:solidFill>
              <a:srgbClr val="000000"/>
            </a:solidFill>
          </a:ln>
        </p:spPr>
      </p:cxnSp>
      <p:cxnSp>
        <p:nvCxnSpPr>
          <p:cNvPr id="94" name=""/>
          <p:cNvCxnSpPr/>
          <p:nvPr/>
        </p:nvCxnSpPr>
        <p:spPr>
          <a:xfrm>
            <a:off x="1012190" y="4971415"/>
            <a:ext cx="0" cy="606425"/>
          </a:xfrm>
          <a:prstGeom prst="line">
            <a:avLst/>
          </a:prstGeom>
          <a:ln w="36830" cmpd="sng">
            <a:solidFill>
              <a:srgbClr val="000000"/>
            </a:solidFill>
          </a:ln>
        </p:spPr>
      </p:cxnSp>
      <p:cxnSp>
        <p:nvCxnSpPr>
          <p:cNvPr id="95" name=""/>
          <p:cNvCxnSpPr/>
          <p:nvPr/>
        </p:nvCxnSpPr>
        <p:spPr>
          <a:xfrm>
            <a:off x="2805430" y="4971415"/>
            <a:ext cx="0" cy="606425"/>
          </a:xfrm>
          <a:prstGeom prst="line">
            <a:avLst/>
          </a:prstGeom>
          <a:ln w="54610" cmpd="sng">
            <a:solidFill>
              <a:srgbClr val="000000"/>
            </a:solidFill>
          </a:ln>
        </p:spPr>
      </p:cxnSp>
      <p:cxnSp>
        <p:nvCxnSpPr>
          <p:cNvPr id="96" name=""/>
          <p:cNvCxnSpPr/>
          <p:nvPr/>
        </p:nvCxnSpPr>
        <p:spPr>
          <a:xfrm>
            <a:off x="4166870" y="3764280"/>
            <a:ext cx="0" cy="603250"/>
          </a:xfrm>
          <a:prstGeom prst="line">
            <a:avLst/>
          </a:prstGeom>
          <a:ln w="54610" cmpd="sng">
            <a:solidFill>
              <a:srgbClr val="000000"/>
            </a:solidFill>
          </a:ln>
        </p:spPr>
      </p:cxnSp>
      <p:cxnSp>
        <p:nvCxnSpPr>
          <p:cNvPr id="97" name=""/>
          <p:cNvCxnSpPr/>
          <p:nvPr/>
        </p:nvCxnSpPr>
        <p:spPr>
          <a:xfrm>
            <a:off x="4166870" y="4971415"/>
            <a:ext cx="0" cy="606425"/>
          </a:xfrm>
          <a:prstGeom prst="line">
            <a:avLst/>
          </a:prstGeom>
          <a:ln w="54610" cmpd="sng">
            <a:solidFill>
              <a:srgbClr val="000000"/>
            </a:solidFill>
          </a:ln>
        </p:spPr>
      </p:cxnSp>
      <p:cxnSp>
        <p:nvCxnSpPr>
          <p:cNvPr id="98" name=""/>
          <p:cNvCxnSpPr/>
          <p:nvPr/>
        </p:nvCxnSpPr>
        <p:spPr>
          <a:xfrm>
            <a:off x="4221480" y="3212465"/>
            <a:ext cx="0" cy="551815"/>
          </a:xfrm>
          <a:prstGeom prst="line">
            <a:avLst/>
          </a:prstGeom>
          <a:ln w="54610" cmpd="sng">
            <a:solidFill>
              <a:srgbClr val="000000"/>
            </a:solidFill>
          </a:ln>
        </p:spPr>
      </p:cxnSp>
      <p:cxnSp>
        <p:nvCxnSpPr>
          <p:cNvPr id="99" name=""/>
          <p:cNvCxnSpPr/>
          <p:nvPr/>
        </p:nvCxnSpPr>
        <p:spPr>
          <a:xfrm>
            <a:off x="4221480" y="3764280"/>
            <a:ext cx="0" cy="603250"/>
          </a:xfrm>
          <a:prstGeom prst="line">
            <a:avLst/>
          </a:prstGeom>
          <a:ln w="54610" cmpd="sng">
            <a:solidFill>
              <a:srgbClr val="000000"/>
            </a:solidFill>
          </a:ln>
        </p:spPr>
      </p:cxnSp>
      <p:cxnSp>
        <p:nvCxnSpPr>
          <p:cNvPr id="100" name=""/>
          <p:cNvCxnSpPr/>
          <p:nvPr/>
        </p:nvCxnSpPr>
        <p:spPr>
          <a:xfrm>
            <a:off x="5538470" y="3764280"/>
            <a:ext cx="0" cy="603250"/>
          </a:xfrm>
          <a:prstGeom prst="line">
            <a:avLst/>
          </a:prstGeom>
          <a:ln w="54610" cmpd="sng">
            <a:solidFill>
              <a:srgbClr val="000000"/>
            </a:solidFill>
          </a:ln>
        </p:spPr>
      </p:cxnSp>
      <p:cxnSp>
        <p:nvCxnSpPr>
          <p:cNvPr id="101" name=""/>
          <p:cNvCxnSpPr/>
          <p:nvPr/>
        </p:nvCxnSpPr>
        <p:spPr>
          <a:xfrm>
            <a:off x="4221480" y="4367530"/>
            <a:ext cx="0" cy="603885"/>
          </a:xfrm>
          <a:prstGeom prst="line">
            <a:avLst/>
          </a:prstGeom>
          <a:ln w="54610" cmpd="sng">
            <a:solidFill>
              <a:srgbClr val="000000"/>
            </a:solidFill>
          </a:ln>
        </p:spPr>
      </p:cxnSp>
      <p:cxnSp>
        <p:nvCxnSpPr>
          <p:cNvPr id="102" name=""/>
          <p:cNvCxnSpPr/>
          <p:nvPr/>
        </p:nvCxnSpPr>
        <p:spPr>
          <a:xfrm>
            <a:off x="4221480" y="4971415"/>
            <a:ext cx="0" cy="606425"/>
          </a:xfrm>
          <a:prstGeom prst="line">
            <a:avLst/>
          </a:prstGeom>
          <a:ln w="54610" cmpd="sng">
            <a:solidFill>
              <a:srgbClr val="000000"/>
            </a:solidFill>
          </a:ln>
        </p:spPr>
      </p:cxnSp>
      <p:cxnSp>
        <p:nvCxnSpPr>
          <p:cNvPr id="103" name=""/>
          <p:cNvCxnSpPr/>
          <p:nvPr/>
        </p:nvCxnSpPr>
        <p:spPr>
          <a:xfrm>
            <a:off x="5538470" y="4971415"/>
            <a:ext cx="0" cy="606425"/>
          </a:xfrm>
          <a:prstGeom prst="line">
            <a:avLst/>
          </a:prstGeom>
          <a:ln w="54610" cmpd="sng">
            <a:solidFill>
              <a:srgbClr val="000000"/>
            </a:solidFill>
          </a:ln>
        </p:spPr>
      </p:cxnSp>
      <p:cxnSp>
        <p:nvCxnSpPr>
          <p:cNvPr id="104" name=""/>
          <p:cNvCxnSpPr/>
          <p:nvPr/>
        </p:nvCxnSpPr>
        <p:spPr>
          <a:xfrm>
            <a:off x="5593080" y="3212465"/>
            <a:ext cx="0" cy="551815"/>
          </a:xfrm>
          <a:prstGeom prst="line">
            <a:avLst/>
          </a:prstGeom>
          <a:ln w="54610" cmpd="sng">
            <a:solidFill>
              <a:srgbClr val="000000"/>
            </a:solidFill>
          </a:ln>
        </p:spPr>
      </p:cxnSp>
      <p:cxnSp>
        <p:nvCxnSpPr>
          <p:cNvPr id="105" name=""/>
          <p:cNvCxnSpPr/>
          <p:nvPr/>
        </p:nvCxnSpPr>
        <p:spPr>
          <a:xfrm>
            <a:off x="6910070" y="3212465"/>
            <a:ext cx="0" cy="551815"/>
          </a:xfrm>
          <a:prstGeom prst="line">
            <a:avLst/>
          </a:prstGeom>
          <a:ln w="54610" cmpd="sng">
            <a:solidFill>
              <a:srgbClr val="000000"/>
            </a:solidFill>
          </a:ln>
        </p:spPr>
      </p:cxnSp>
      <p:cxnSp>
        <p:nvCxnSpPr>
          <p:cNvPr id="106" name=""/>
          <p:cNvCxnSpPr/>
          <p:nvPr/>
        </p:nvCxnSpPr>
        <p:spPr>
          <a:xfrm>
            <a:off x="5593080" y="3764280"/>
            <a:ext cx="0" cy="603250"/>
          </a:xfrm>
          <a:prstGeom prst="line">
            <a:avLst/>
          </a:prstGeom>
          <a:ln w="54610" cmpd="sng">
            <a:solidFill>
              <a:srgbClr val="000000"/>
            </a:solidFill>
          </a:ln>
        </p:spPr>
      </p:cxnSp>
      <p:cxnSp>
        <p:nvCxnSpPr>
          <p:cNvPr id="107" name=""/>
          <p:cNvCxnSpPr/>
          <p:nvPr/>
        </p:nvCxnSpPr>
        <p:spPr>
          <a:xfrm>
            <a:off x="6910070" y="3764280"/>
            <a:ext cx="0" cy="603250"/>
          </a:xfrm>
          <a:prstGeom prst="line">
            <a:avLst/>
          </a:prstGeom>
          <a:ln w="54610" cmpd="sng">
            <a:solidFill>
              <a:srgbClr val="000000"/>
            </a:solidFill>
          </a:ln>
        </p:spPr>
      </p:cxnSp>
      <p:cxnSp>
        <p:nvCxnSpPr>
          <p:cNvPr id="108" name=""/>
          <p:cNvCxnSpPr/>
          <p:nvPr/>
        </p:nvCxnSpPr>
        <p:spPr>
          <a:xfrm>
            <a:off x="5593080" y="4367530"/>
            <a:ext cx="0" cy="603885"/>
          </a:xfrm>
          <a:prstGeom prst="line">
            <a:avLst/>
          </a:prstGeom>
          <a:ln w="54610" cmpd="sng">
            <a:solidFill>
              <a:srgbClr val="000000"/>
            </a:solidFill>
          </a:ln>
        </p:spPr>
      </p:cxnSp>
      <p:cxnSp>
        <p:nvCxnSpPr>
          <p:cNvPr id="109" name=""/>
          <p:cNvCxnSpPr/>
          <p:nvPr/>
        </p:nvCxnSpPr>
        <p:spPr>
          <a:xfrm>
            <a:off x="6910070" y="4367530"/>
            <a:ext cx="0" cy="603885"/>
          </a:xfrm>
          <a:prstGeom prst="line">
            <a:avLst/>
          </a:prstGeom>
          <a:ln w="54610" cmpd="sng">
            <a:solidFill>
              <a:srgbClr val="000000"/>
            </a:solidFill>
          </a:ln>
        </p:spPr>
      </p:cxnSp>
      <p:cxnSp>
        <p:nvCxnSpPr>
          <p:cNvPr id="110" name=""/>
          <p:cNvCxnSpPr/>
          <p:nvPr/>
        </p:nvCxnSpPr>
        <p:spPr>
          <a:xfrm>
            <a:off x="5593080" y="4971415"/>
            <a:ext cx="0" cy="606425"/>
          </a:xfrm>
          <a:prstGeom prst="line">
            <a:avLst/>
          </a:prstGeom>
          <a:ln w="54610" cmpd="sng">
            <a:solidFill>
              <a:srgbClr val="000000"/>
            </a:solidFill>
          </a:ln>
        </p:spPr>
      </p:cxnSp>
      <p:cxnSp>
        <p:nvCxnSpPr>
          <p:cNvPr id="111" name=""/>
          <p:cNvCxnSpPr/>
          <p:nvPr/>
        </p:nvCxnSpPr>
        <p:spPr>
          <a:xfrm>
            <a:off x="6910070" y="4971415"/>
            <a:ext cx="0" cy="606425"/>
          </a:xfrm>
          <a:prstGeom prst="line">
            <a:avLst/>
          </a:prstGeom>
          <a:ln w="54610" cmpd="sng">
            <a:solidFill>
              <a:srgbClr val="000000"/>
            </a:solidFill>
          </a:ln>
        </p:spPr>
      </p:cxnSp>
      <p:cxnSp>
        <p:nvCxnSpPr>
          <p:cNvPr id="112" name=""/>
          <p:cNvCxnSpPr/>
          <p:nvPr/>
        </p:nvCxnSpPr>
        <p:spPr>
          <a:xfrm>
            <a:off x="6964680" y="3764280"/>
            <a:ext cx="0" cy="603250"/>
          </a:xfrm>
          <a:prstGeom prst="line">
            <a:avLst/>
          </a:prstGeom>
          <a:ln w="54610" cmpd="sng">
            <a:solidFill>
              <a:srgbClr val="000000"/>
            </a:solidFill>
          </a:ln>
        </p:spPr>
      </p:cxnSp>
      <p:cxnSp>
        <p:nvCxnSpPr>
          <p:cNvPr id="113" name=""/>
          <p:cNvCxnSpPr/>
          <p:nvPr/>
        </p:nvCxnSpPr>
        <p:spPr>
          <a:xfrm>
            <a:off x="8281670" y="3764280"/>
            <a:ext cx="0" cy="603250"/>
          </a:xfrm>
          <a:prstGeom prst="line">
            <a:avLst/>
          </a:prstGeom>
          <a:ln w="54610" cmpd="sng">
            <a:solidFill>
              <a:srgbClr val="000000"/>
            </a:solidFill>
          </a:ln>
        </p:spPr>
      </p:cxnSp>
      <p:cxnSp>
        <p:nvCxnSpPr>
          <p:cNvPr id="114" name=""/>
          <p:cNvCxnSpPr/>
          <p:nvPr/>
        </p:nvCxnSpPr>
        <p:spPr>
          <a:xfrm>
            <a:off x="6964680" y="4367530"/>
            <a:ext cx="0" cy="603885"/>
          </a:xfrm>
          <a:prstGeom prst="line">
            <a:avLst/>
          </a:prstGeom>
          <a:ln w="54610" cmpd="sng">
            <a:solidFill>
              <a:srgbClr val="000000"/>
            </a:solidFill>
          </a:ln>
        </p:spPr>
      </p:cxnSp>
      <p:cxnSp>
        <p:nvCxnSpPr>
          <p:cNvPr id="115" name=""/>
          <p:cNvCxnSpPr/>
          <p:nvPr/>
        </p:nvCxnSpPr>
        <p:spPr>
          <a:xfrm>
            <a:off x="8281670" y="4367530"/>
            <a:ext cx="0" cy="603885"/>
          </a:xfrm>
          <a:prstGeom prst="line">
            <a:avLst/>
          </a:prstGeom>
          <a:ln w="54610" cmpd="sng">
            <a:solidFill>
              <a:srgbClr val="000000"/>
            </a:solidFill>
          </a:ln>
        </p:spPr>
      </p:cxnSp>
      <p:cxnSp>
        <p:nvCxnSpPr>
          <p:cNvPr id="116" name=""/>
          <p:cNvCxnSpPr/>
          <p:nvPr/>
        </p:nvCxnSpPr>
        <p:spPr>
          <a:xfrm>
            <a:off x="6964680" y="4971415"/>
            <a:ext cx="0" cy="606425"/>
          </a:xfrm>
          <a:prstGeom prst="line">
            <a:avLst/>
          </a:prstGeom>
          <a:ln w="54610" cmpd="sng">
            <a:solidFill>
              <a:srgbClr val="000000"/>
            </a:solidFill>
          </a:ln>
        </p:spPr>
      </p:cxnSp>
      <p:cxnSp>
        <p:nvCxnSpPr>
          <p:cNvPr id="117" name=""/>
          <p:cNvCxnSpPr/>
          <p:nvPr/>
        </p:nvCxnSpPr>
        <p:spPr>
          <a:xfrm>
            <a:off x="8281670" y="4971415"/>
            <a:ext cx="0" cy="606425"/>
          </a:xfrm>
          <a:prstGeom prst="line">
            <a:avLst/>
          </a:prstGeom>
          <a:ln w="54610" cmpd="sng">
            <a:solidFill>
              <a:srgbClr val="000000"/>
            </a:solidFill>
          </a:ln>
        </p:spPr>
      </p:cxnSp>
      <p:cxnSp>
        <p:nvCxnSpPr>
          <p:cNvPr id="118" name=""/>
          <p:cNvCxnSpPr/>
          <p:nvPr/>
        </p:nvCxnSpPr>
        <p:spPr>
          <a:xfrm>
            <a:off x="8336280" y="3212465"/>
            <a:ext cx="0" cy="551815"/>
          </a:xfrm>
          <a:prstGeom prst="line">
            <a:avLst/>
          </a:prstGeom>
          <a:ln w="54610" cmpd="sng">
            <a:solidFill>
              <a:srgbClr val="000000"/>
            </a:solidFill>
          </a:ln>
        </p:spPr>
      </p:cxnSp>
      <p:cxnSp>
        <p:nvCxnSpPr>
          <p:cNvPr id="119" name=""/>
          <p:cNvCxnSpPr/>
          <p:nvPr/>
        </p:nvCxnSpPr>
        <p:spPr>
          <a:xfrm>
            <a:off x="9653270" y="3212465"/>
            <a:ext cx="0" cy="551815"/>
          </a:xfrm>
          <a:prstGeom prst="line">
            <a:avLst/>
          </a:prstGeom>
          <a:ln w="42545" cmpd="sng">
            <a:solidFill>
              <a:srgbClr val="000000"/>
            </a:solidFill>
          </a:ln>
        </p:spPr>
      </p:cxnSp>
      <p:cxnSp>
        <p:nvCxnSpPr>
          <p:cNvPr id="120" name=""/>
          <p:cNvCxnSpPr/>
          <p:nvPr/>
        </p:nvCxnSpPr>
        <p:spPr>
          <a:xfrm>
            <a:off x="8336280" y="3764280"/>
            <a:ext cx="0" cy="603250"/>
          </a:xfrm>
          <a:prstGeom prst="line">
            <a:avLst/>
          </a:prstGeom>
          <a:ln w="54610" cmpd="sng">
            <a:solidFill>
              <a:srgbClr val="000000"/>
            </a:solidFill>
          </a:ln>
        </p:spPr>
      </p:cxnSp>
      <p:cxnSp>
        <p:nvCxnSpPr>
          <p:cNvPr id="121" name=""/>
          <p:cNvCxnSpPr/>
          <p:nvPr/>
        </p:nvCxnSpPr>
        <p:spPr>
          <a:xfrm>
            <a:off x="9653270" y="3764280"/>
            <a:ext cx="0" cy="603250"/>
          </a:xfrm>
          <a:prstGeom prst="line">
            <a:avLst/>
          </a:prstGeom>
          <a:ln w="42545" cmpd="sng">
            <a:solidFill>
              <a:srgbClr val="000000"/>
            </a:solidFill>
          </a:ln>
        </p:spPr>
      </p:cxnSp>
      <p:cxnSp>
        <p:nvCxnSpPr>
          <p:cNvPr id="122" name=""/>
          <p:cNvCxnSpPr/>
          <p:nvPr/>
        </p:nvCxnSpPr>
        <p:spPr>
          <a:xfrm>
            <a:off x="8336280" y="4367530"/>
            <a:ext cx="0" cy="603885"/>
          </a:xfrm>
          <a:prstGeom prst="line">
            <a:avLst/>
          </a:prstGeom>
          <a:ln w="54610" cmpd="sng">
            <a:solidFill>
              <a:srgbClr val="000000"/>
            </a:solidFill>
          </a:ln>
        </p:spPr>
      </p:cxnSp>
      <p:cxnSp>
        <p:nvCxnSpPr>
          <p:cNvPr id="123" name=""/>
          <p:cNvCxnSpPr/>
          <p:nvPr/>
        </p:nvCxnSpPr>
        <p:spPr>
          <a:xfrm>
            <a:off x="9653270" y="4367530"/>
            <a:ext cx="0" cy="603885"/>
          </a:xfrm>
          <a:prstGeom prst="line">
            <a:avLst/>
          </a:prstGeom>
          <a:ln w="42545" cmpd="sng">
            <a:solidFill>
              <a:srgbClr val="000000"/>
            </a:solidFill>
          </a:ln>
        </p:spPr>
      </p:cxnSp>
      <p:cxnSp>
        <p:nvCxnSpPr>
          <p:cNvPr id="124" name=""/>
          <p:cNvCxnSpPr/>
          <p:nvPr/>
        </p:nvCxnSpPr>
        <p:spPr>
          <a:xfrm>
            <a:off x="8336280" y="4971415"/>
            <a:ext cx="0" cy="606425"/>
          </a:xfrm>
          <a:prstGeom prst="line">
            <a:avLst/>
          </a:prstGeom>
          <a:ln w="54610" cmpd="sng">
            <a:solidFill>
              <a:srgbClr val="000000"/>
            </a:solidFill>
          </a:ln>
        </p:spPr>
      </p:cxnSp>
      <p:cxnSp>
        <p:nvCxnSpPr>
          <p:cNvPr id="125" name=""/>
          <p:cNvCxnSpPr/>
          <p:nvPr/>
        </p:nvCxnSpPr>
        <p:spPr>
          <a:xfrm>
            <a:off x="9653270" y="4971415"/>
            <a:ext cx="0" cy="606425"/>
          </a:xfrm>
          <a:prstGeom prst="line">
            <a:avLst/>
          </a:prstGeom>
          <a:ln w="42545" cmpd="sng">
            <a:solidFill>
              <a:srgbClr val="000000"/>
            </a:solidFill>
          </a:ln>
        </p:spPr>
      </p:cxnSp>
      <p:cxnSp>
        <p:nvCxnSpPr>
          <p:cNvPr id="126" name=""/>
          <p:cNvCxnSpPr/>
          <p:nvPr/>
        </p:nvCxnSpPr>
        <p:spPr>
          <a:xfrm>
            <a:off x="9653270" y="2453640"/>
            <a:ext cx="0" cy="103505"/>
          </a:xfrm>
          <a:prstGeom prst="line">
            <a:avLst/>
          </a:prstGeom>
          <a:ln w="42545" cmpd="sng">
            <a:solidFill>
              <a:srgbClr val="000000"/>
            </a:solidFill>
          </a:ln>
        </p:spPr>
      </p:cxnSp>
      <p:cxnSp>
        <p:nvCxnSpPr>
          <p:cNvPr id="127" name=""/>
          <p:cNvCxnSpPr/>
          <p:nvPr/>
        </p:nvCxnSpPr>
        <p:spPr>
          <a:xfrm>
            <a:off x="9653270" y="3108960"/>
            <a:ext cx="0" cy="103505"/>
          </a:xfrm>
          <a:prstGeom prst="line">
            <a:avLst/>
          </a:prstGeom>
          <a:ln w="42545" cmpd="sng">
            <a:solidFill>
              <a:srgbClr val="000000"/>
            </a:solidFill>
          </a:ln>
        </p:spPr>
      </p:cxnSp>
    </p:spTree>
  </p:cSld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00000"/>
          </a:schemeClr>
        </a:solidFill>
      </p:bgPr>
    </p:bg>
    <p:spTree>
      <p:nvGrpSpPr>
        <p:cNvPr id="128" name=""/>
        <p:cNvGrpSpPr/>
        <p:nvPr/>
      </p:nvGrpSpPr>
      <p:grpSpPr/>
      <p:pic>
        <p:nvPicPr>
          <p:cNvPr id="132" name="Image.jpg"/>
          <p:cNvPicPr/>
          <p:nvPr/>
        </p:nvPicPr>
        <p:blipFill>
          <a:blip r:embed="rId47"/>
          <a:stretch>
            <a:fillRect/>
          </a:stretch>
        </p:blipFill>
        <p:spPr>
          <a:xfrm>
            <a:off x="755650" y="6193790"/>
            <a:ext cx="9168765" cy="1023620"/>
          </a:xfrm>
          <a:prstGeom prst="rect">
            <a:avLst/>
          </a:prstGeom>
        </p:spPr>
      </p:pic>
      <p:sp>
        <p:nvSpPr>
          <p:cNvPr id="130" name=""/>
          <p:cNvSpPr/>
          <p:nvPr>
            <p:ph type="body" idx="10"/>
          </p:nvPr>
        </p:nvSpPr>
        <p:spPr>
          <a:xfrm>
            <a:off x="755650" y="1397000"/>
            <a:ext cx="9169400" cy="4796790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731520" marR="0" indent="0" algn="l">
              <a:lnSpc>
                <a:spcPct val="95999"/>
              </a:lnSpc>
              <a:spcAft>
                <a:spcPts val="0"/>
              </a:spcAft>
            </a:pPr>
            <a:r>
              <a:rPr lang="it-IT" sz="2650" b="1" spc="-80">
                <a:solidFill>
                  <a:srgbClr val="669900"/>
                </a:solidFill>
                <a:latin typeface="Arial" pitchFamily="2" panose="2263545234"/>
              </a:rPr>
              <a:t>Costo di capitale alla base delle stime DOE 2009 </a:t>
            </a:r>
          </a:p>
          <a:p>
            <a:pPr marL="822960" marR="0" indent="365760" algn="l">
              <a:lnSpc>
                <a:spcPct val="95999"/>
              </a:lnSpc>
              <a:spcBef>
                <a:spcPts val="7380"/>
              </a:spcBef>
              <a:spcAft>
                <a:spcPts val="0"/>
              </a:spcAft>
              <a:buFont typeface="Symbol"/>
              <a:buChar char="·"/>
            </a:pPr>
            <a:r>
              <a:rPr lang="it-IT" sz="2400" spc="40">
                <a:solidFill>
                  <a:srgbClr val="000000"/>
                </a:solidFill>
                <a:latin typeface="Arial" pitchFamily="2" panose="2263545234"/>
              </a:rPr>
              <a:t>Il riferimento per il costo di capitale del </a:t>
            </a:r>
            <a:r>
              <a:rPr lang="it-IT" sz="2400" b="1" spc="-10">
                <a:solidFill>
                  <a:srgbClr val="000000"/>
                </a:solidFill>
                <a:latin typeface="Arial" pitchFamily="2" panose="2263545234"/>
              </a:rPr>
              <a:t>nucleare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(esclusi i costi finanziari) è di </a:t>
            </a:r>
            <a:r>
              <a:rPr lang="it-IT" sz="2400" b="1" spc="-50">
                <a:solidFill>
                  <a:srgbClr val="000000"/>
                </a:solidFill>
                <a:latin typeface="Arial" pitchFamily="2" panose="2263545234"/>
              </a:rPr>
              <a:t>3.318 $/kW</a:t>
            </a: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 (era di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2.475 $/kW nel 2008) </a:t>
            </a:r>
          </a:p>
          <a:p>
            <a:pPr marL="822960" marR="0" indent="365760" algn="l">
              <a:lnSpc>
                <a:spcPct val="95999"/>
              </a:lnSpc>
              <a:spcBef>
                <a:spcPts val="720"/>
              </a:spcBef>
              <a:spcAft>
                <a:spcPts val="0"/>
              </a:spcAft>
              <a:buFont typeface="Symbol"/>
              <a:buChar char="·"/>
            </a:pPr>
            <a:r>
              <a:rPr lang="it-IT" sz="2400" spc="40">
                <a:solidFill>
                  <a:srgbClr val="000000"/>
                </a:solidFill>
                <a:latin typeface="Arial" pitchFamily="2" panose="2263545234"/>
              </a:rPr>
              <a:t>Il carbone di nuova generazione è valutato a 2.058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$/kW </a:t>
            </a:r>
          </a:p>
          <a:p>
            <a:pPr marL="822960" marR="0" indent="365760" algn="l">
              <a:lnSpc>
                <a:spcPct val="95999"/>
              </a:lnSpc>
              <a:spcBef>
                <a:spcPts val="720"/>
              </a:spcBef>
              <a:spcAft>
                <a:spcPts val="0"/>
              </a:spcAft>
              <a:buFont typeface="Symbol"/>
              <a:buChar char="·"/>
            </a:pPr>
            <a:r>
              <a:rPr lang="it-IT" sz="2400" spc="40">
                <a:solidFill>
                  <a:srgbClr val="000000"/>
                </a:solidFill>
                <a:latin typeface="Arial" pitchFamily="2" panose="2263545234"/>
              </a:rPr>
              <a:t>I nuovi cicli combinati a gas sono stimati a 948 $/kW </a:t>
            </a:r>
          </a:p>
          <a:p>
            <a:pPr marL="822960" marR="0" indent="365760" algn="l">
              <a:lnSpc>
                <a:spcPct val="95999"/>
              </a:lnSpc>
              <a:spcBef>
                <a:spcPts val="0"/>
              </a:spcBef>
              <a:spcAft>
                <a:spcPts val="5220"/>
              </a:spcAft>
              <a:buFont typeface="Symbol"/>
              <a:buChar char="·"/>
            </a:pPr>
            <a:r>
              <a:rPr lang="it-IT" sz="2400" spc="60">
                <a:solidFill>
                  <a:srgbClr val="000000"/>
                </a:solidFill>
                <a:latin typeface="Arial" pitchFamily="2" panose="2263545234"/>
              </a:rPr>
              <a:t>L’eolico on-shore è stimato a 1.923 $/kW </a:t>
            </a:r>
          </a:p>
        </p:txBody>
      </p:sp>
    </p:spTree>
  </p:cSld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00000"/>
          </a:schemeClr>
        </a:solidFill>
      </p:bgPr>
    </p:bg>
    <p:spTree>
      <p:nvGrpSpPr>
        <p:cNvPr id="133" name=""/>
        <p:cNvGrpSpPr/>
        <p:nvPr/>
      </p:nvGrpSpPr>
      <p:grpSpPr/>
      <p:pic>
        <p:nvPicPr>
          <p:cNvPr id="137" name="Image.jpg"/>
          <p:cNvPicPr/>
          <p:nvPr/>
        </p:nvPicPr>
        <p:blipFill>
          <a:blip r:embed="rId52"/>
          <a:stretch>
            <a:fillRect/>
          </a:stretch>
        </p:blipFill>
        <p:spPr>
          <a:xfrm>
            <a:off x="755650" y="6193790"/>
            <a:ext cx="9168765" cy="1023620"/>
          </a:xfrm>
          <a:prstGeom prst="rect">
            <a:avLst/>
          </a:prstGeom>
        </p:spPr>
      </p:pic>
      <p:sp>
        <p:nvSpPr>
          <p:cNvPr id="135" name=""/>
          <p:cNvSpPr/>
          <p:nvPr>
            <p:ph type="body" idx="10"/>
          </p:nvPr>
        </p:nvSpPr>
        <p:spPr>
          <a:xfrm>
            <a:off x="755650" y="1371600"/>
            <a:ext cx="9169400" cy="4822190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731520" marR="0" indent="0" algn="l">
              <a:lnSpc>
                <a:spcPct val="82559"/>
              </a:lnSpc>
              <a:spcAft>
                <a:spcPts val="0"/>
              </a:spcAft>
            </a:pPr>
            <a:r>
              <a:rPr lang="it-IT" sz="3250" b="1" spc="-20">
                <a:solidFill>
                  <a:srgbClr val="669900"/>
                </a:solidFill>
                <a:latin typeface="Arial" pitchFamily="2" panose="2263545234"/>
              </a:rPr>
              <a:t>La struttura dei costi del kWh nucleare </a:t>
            </a:r>
          </a:p>
          <a:p>
            <a:pPr marL="822960" marR="0" indent="365760" algn="l">
              <a:lnSpc>
                <a:spcPct val="95999"/>
              </a:lnSpc>
              <a:spcBef>
                <a:spcPts val="1800"/>
              </a:spcBef>
              <a:spcAft>
                <a:spcPts val="0"/>
              </a:spcAft>
              <a:buFont typeface="Symbol"/>
              <a:buChar char="·"/>
            </a:pPr>
            <a:r>
              <a:rPr lang="it-IT" sz="2800" spc="40">
                <a:solidFill>
                  <a:srgbClr val="000000"/>
                </a:solidFill>
                <a:latin typeface="Arial" pitchFamily="2" panose="2263545234"/>
              </a:rPr>
              <a:t>Il costo della centrale pesa per oltre il 75 per </a:t>
            </a:r>
          </a:p>
          <a:p>
            <a:pPr marL="1143000" marR="0" indent="0" algn="l">
              <a:lnSpc>
                <a:spcPct val="84479"/>
              </a:lnSpc>
              <a:spcBef>
                <a:spcPts val="180"/>
              </a:spcBef>
              <a:spcAft>
                <a:spcPts val="0"/>
              </a:spcAft>
            </a:pPr>
            <a:r>
              <a:rPr lang="it-IT" sz="2800" spc="0">
                <a:solidFill>
                  <a:srgbClr val="000000"/>
                </a:solidFill>
                <a:latin typeface="Arial" pitchFamily="2" panose="2263545234"/>
              </a:rPr>
              <a:t>cento nella stima del DOE </a:t>
            </a:r>
          </a:p>
          <a:p>
            <a:pPr marL="822960" marR="0" indent="320040" algn="l">
              <a:lnSpc>
                <a:spcPct val="74879"/>
              </a:lnSpc>
              <a:spcBef>
                <a:spcPts val="1260"/>
              </a:spcBef>
              <a:spcAft>
                <a:spcPts val="0"/>
              </a:spcAft>
              <a:buFont typeface="Symbol"/>
              <a:buChar char="·"/>
            </a:pPr>
            <a:r>
              <a:rPr lang="it-IT" sz="2800" spc="50">
                <a:solidFill>
                  <a:srgbClr val="000000"/>
                </a:solidFill>
                <a:latin typeface="Arial" pitchFamily="2" panose="2263545234"/>
              </a:rPr>
              <a:t>Anche con un incremento del costo del </a:t>
            </a:r>
          </a:p>
          <a:p>
            <a:pPr marL="0" marR="0" indent="0" algn="ctr">
              <a:lnSpc>
                <a:spcPct val="82559"/>
              </a:lnSpc>
              <a:spcBef>
                <a:spcPts val="720"/>
              </a:spcBef>
              <a:spcAft>
                <a:spcPts val="0"/>
              </a:spcAft>
            </a:pPr>
            <a:r>
              <a:rPr lang="it-IT" sz="2800" spc="0">
                <a:solidFill>
                  <a:srgbClr val="000000"/>
                </a:solidFill>
                <a:latin typeface="Arial" pitchFamily="2" panose="2263545234"/>
              </a:rPr>
              <a:t>combustibile di 3 volte il costo della centrale </a:t>
            </a:r>
          </a:p>
          <a:p>
            <a:pPr marL="1143000" marR="0" indent="0" algn="l">
              <a:lnSpc>
                <a:spcPct val="95999"/>
              </a:lnSpc>
              <a:spcBef>
                <a:spcPts val="180"/>
              </a:spcBef>
              <a:spcAft>
                <a:spcPts val="0"/>
              </a:spcAft>
            </a:pPr>
            <a:r>
              <a:rPr lang="it-IT" sz="2800" spc="0">
                <a:solidFill>
                  <a:srgbClr val="000000"/>
                </a:solidFill>
                <a:latin typeface="Arial" pitchFamily="2" panose="2263545234"/>
              </a:rPr>
              <a:t>peserebbe circa il 60 per cento </a:t>
            </a:r>
          </a:p>
          <a:p>
            <a:pPr marL="822960" marR="0" indent="365760" algn="l">
              <a:lnSpc>
                <a:spcPct val="79679"/>
              </a:lnSpc>
              <a:spcBef>
                <a:spcPts val="4860"/>
              </a:spcBef>
              <a:spcAft>
                <a:spcPts val="0"/>
              </a:spcAft>
              <a:buFont typeface="Symbol"/>
              <a:buChar char="·"/>
            </a:pPr>
            <a:r>
              <a:rPr lang="it-IT" sz="2600" b="1" spc="0">
                <a:solidFill>
                  <a:srgbClr val="669900"/>
                </a:solidFill>
                <a:latin typeface="Arial" pitchFamily="2" panose="2263545234"/>
              </a:rPr>
              <a:t>MA QUANTO COSTA UNA NUOVA </a:t>
            </a:r>
          </a:p>
          <a:p>
            <a:pPr marL="1143000" marR="0" indent="0" algn="l">
              <a:lnSpc>
                <a:spcPct val="84479"/>
              </a:lnSpc>
              <a:spcBef>
                <a:spcPts val="720"/>
              </a:spcBef>
              <a:spcAft>
                <a:spcPts val="4140"/>
              </a:spcAft>
            </a:pPr>
            <a:r>
              <a:rPr lang="it-IT" sz="2600" b="1" spc="0">
                <a:solidFill>
                  <a:srgbClr val="669900"/>
                </a:solidFill>
                <a:latin typeface="Arial" pitchFamily="2" panose="2263545234"/>
              </a:rPr>
              <a:t>CENTRALE NUCLEARE? </a:t>
            </a:r>
          </a:p>
        </p:txBody>
      </p:sp>
    </p:spTree>
  </p:cSld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00000"/>
          </a:schemeClr>
        </a:solidFill>
      </p:bgPr>
    </p:bg>
    <p:spTree>
      <p:nvGrpSpPr>
        <p:cNvPr id="138" name=""/>
        <p:cNvGrpSpPr/>
        <p:nvPr/>
      </p:nvGrpSpPr>
      <p:grpSpPr/>
      <p:pic>
        <p:nvPicPr>
          <p:cNvPr id="142" name="Image.jpg"/>
          <p:cNvPicPr/>
          <p:nvPr/>
        </p:nvPicPr>
        <p:blipFill>
          <a:blip r:embed="rId57"/>
          <a:stretch>
            <a:fillRect/>
          </a:stretch>
        </p:blipFill>
        <p:spPr>
          <a:xfrm>
            <a:off x="755650" y="6193790"/>
            <a:ext cx="9168765" cy="1023620"/>
          </a:xfrm>
          <a:prstGeom prst="rect">
            <a:avLst/>
          </a:prstGeom>
        </p:spPr>
      </p:pic>
      <p:sp>
        <p:nvSpPr>
          <p:cNvPr id="140" name=""/>
          <p:cNvSpPr/>
          <p:nvPr>
            <p:ph type="body" idx="10"/>
          </p:nvPr>
        </p:nvSpPr>
        <p:spPr>
          <a:xfrm>
            <a:off x="755650" y="1346200"/>
            <a:ext cx="9169400" cy="4847590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731520" marR="0" indent="0" algn="l">
              <a:lnSpc>
                <a:spcPct val="95999"/>
              </a:lnSpc>
              <a:spcAft>
                <a:spcPts val="0"/>
              </a:spcAft>
            </a:pPr>
            <a:r>
              <a:rPr lang="it-IT" sz="3650" b="1" spc="-50">
                <a:solidFill>
                  <a:srgbClr val="669900"/>
                </a:solidFill>
                <a:latin typeface="Arial" pitchFamily="2" panose="2263545234"/>
              </a:rPr>
              <a:t>Negli USA </a:t>
            </a:r>
          </a:p>
          <a:p>
            <a:pPr marL="822960" marR="0" indent="365760" algn="l">
              <a:lnSpc>
                <a:spcPct val="76799"/>
              </a:lnSpc>
              <a:spcBef>
                <a:spcPts val="1080"/>
              </a:spcBef>
              <a:spcAft>
                <a:spcPts val="0"/>
              </a:spcAft>
              <a:buFont typeface="Symbol"/>
              <a:buChar char="·"/>
            </a:pPr>
            <a:r>
              <a:rPr lang="it-IT" sz="2800" spc="50">
                <a:solidFill>
                  <a:srgbClr val="000000"/>
                </a:solidFill>
                <a:latin typeface="Arial" pitchFamily="2" panose="2263545234"/>
              </a:rPr>
              <a:t>Una analisi del DOE su 75 reattori americani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800" spc="0">
                <a:solidFill>
                  <a:srgbClr val="000000"/>
                </a:solidFill>
                <a:latin typeface="Arial" pitchFamily="2" panose="2263545234"/>
              </a:rPr>
              <a:t>ha dimostrato nel 1986 la spesa effettiva è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800" spc="0">
                <a:solidFill>
                  <a:srgbClr val="000000"/>
                </a:solidFill>
                <a:latin typeface="Arial" pitchFamily="2" panose="2263545234"/>
              </a:rPr>
              <a:t>stata </a:t>
            </a:r>
            <a:r>
              <a:rPr lang="it-IT" sz="2800" b="1" spc="0">
                <a:solidFill>
                  <a:srgbClr val="000000"/>
                </a:solidFill>
                <a:latin typeface="Arial" pitchFamily="2" panose="2263545234"/>
              </a:rPr>
              <a:t>il triplo del previsto</a:t>
            </a:r>
            <a:r>
              <a:rPr lang="it-IT" sz="2800" spc="0">
                <a:solidFill>
                  <a:srgbClr val="000000"/>
                </a:solidFill>
                <a:latin typeface="Arial" pitchFamily="2" panose="2263545234"/>
              </a:rPr>
              <a:t>. Lo stesso è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800" spc="0">
                <a:solidFill>
                  <a:srgbClr val="000000"/>
                </a:solidFill>
                <a:latin typeface="Arial" pitchFamily="2" panose="2263545234"/>
              </a:rPr>
              <a:t>avvenuto negli ultimi 10 anni in India. </a:t>
            </a:r>
          </a:p>
          <a:p>
            <a:pPr marL="822960" marR="0" indent="36576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  <a:buFont typeface="Symbol"/>
              <a:buChar char="·"/>
            </a:pPr>
            <a:r>
              <a:rPr lang="it-IT" sz="2800" spc="60">
                <a:solidFill>
                  <a:srgbClr val="000000"/>
                </a:solidFill>
                <a:latin typeface="Arial" pitchFamily="2" panose="2263545234"/>
              </a:rPr>
              <a:t>Per l’agenzia Moody’s (maggio 2008)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800" spc="0">
                <a:solidFill>
                  <a:srgbClr val="000000"/>
                </a:solidFill>
                <a:latin typeface="Arial" pitchFamily="2" panose="2263545234"/>
              </a:rPr>
              <a:t>servono </a:t>
            </a:r>
            <a:r>
              <a:rPr lang="it-IT" sz="2800" b="1" spc="0">
                <a:solidFill>
                  <a:srgbClr val="000000"/>
                </a:solidFill>
                <a:latin typeface="Arial" pitchFamily="2" panose="2263545234"/>
              </a:rPr>
              <a:t>7,5 miliardi di dollari</a:t>
            </a:r>
            <a:r>
              <a:rPr lang="it-IT" sz="2800" spc="0">
                <a:solidFill>
                  <a:srgbClr val="000000"/>
                </a:solidFill>
                <a:latin typeface="Arial" pitchFamily="2" panose="2263545234"/>
              </a:rPr>
              <a:t> per 1000 MW </a:t>
            </a:r>
          </a:p>
          <a:p>
            <a:pPr marL="1143000" marR="0" indent="0" algn="l">
              <a:lnSpc>
                <a:spcPct val="7775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800" spc="20">
                <a:solidFill>
                  <a:srgbClr val="000000"/>
                </a:solidFill>
                <a:latin typeface="Arial" pitchFamily="2" panose="2263545234"/>
              </a:rPr>
              <a:t>e</a:t>
            </a:r>
            <a:r>
              <a:rPr lang="it-IT" sz="2850" b="1" spc="-30">
                <a:solidFill>
                  <a:srgbClr val="669900"/>
                </a:solidFill>
                <a:latin typeface="Arial" pitchFamily="2" panose="2263545234"/>
              </a:rPr>
              <a:t> non i 3 delle valutazioni ufficiali </a:t>
            </a:r>
          </a:p>
          <a:p>
            <a:pPr marL="822960" marR="0" indent="365760" algn="l">
              <a:lnSpc>
                <a:spcPct val="86399"/>
              </a:lnSpc>
              <a:spcBef>
                <a:spcPts val="900"/>
              </a:spcBef>
              <a:spcAft>
                <a:spcPts val="0"/>
              </a:spcAft>
              <a:buFont typeface="Symbol"/>
              <a:buChar char="·"/>
            </a:pPr>
            <a:r>
              <a:rPr lang="it-IT" sz="2800" spc="50">
                <a:solidFill>
                  <a:srgbClr val="000000"/>
                </a:solidFill>
                <a:latin typeface="Arial" pitchFamily="2" panose="2263545234"/>
              </a:rPr>
              <a:t>La Florida Light and Power ha presentato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800" spc="0">
                <a:solidFill>
                  <a:srgbClr val="000000"/>
                </a:solidFill>
                <a:latin typeface="Arial" pitchFamily="2" panose="2263545234"/>
              </a:rPr>
              <a:t>una proposta con una stima di oltre </a:t>
            </a:r>
            <a:r>
              <a:rPr lang="it-IT" sz="2800" b="1" spc="0">
                <a:solidFill>
                  <a:srgbClr val="000000"/>
                </a:solidFill>
                <a:latin typeface="Arial" pitchFamily="2" panose="2263545234"/>
              </a:rPr>
              <a:t>8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540"/>
              </a:spcAft>
            </a:pPr>
            <a:r>
              <a:rPr lang="it-IT" sz="2800" b="1" spc="0">
                <a:solidFill>
                  <a:srgbClr val="000000"/>
                </a:solidFill>
                <a:latin typeface="Arial" pitchFamily="2" panose="2263545234"/>
              </a:rPr>
              <a:t>miliardi di dollari</a:t>
            </a:r>
            <a:r>
              <a:rPr lang="it-IT" sz="2800" spc="0">
                <a:solidFill>
                  <a:srgbClr val="000000"/>
                </a:solidFill>
                <a:latin typeface="Arial" pitchFamily="2" panose="2263545234"/>
              </a:rPr>
              <a:t> per 1000 MW </a:t>
            </a:r>
          </a:p>
        </p:txBody>
      </p:sp>
    </p:spTree>
  </p:cSld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00000"/>
          </a:schemeClr>
        </a:solidFill>
      </p:bgPr>
    </p:bg>
    <p:spTree>
      <p:nvGrpSpPr>
        <p:cNvPr id="143" name=""/>
        <p:cNvGrpSpPr/>
        <p:nvPr/>
      </p:nvGrpSpPr>
      <p:grpSpPr/>
      <p:pic>
        <p:nvPicPr>
          <p:cNvPr id="147" name="Image.jpg"/>
          <p:cNvPicPr/>
          <p:nvPr/>
        </p:nvPicPr>
        <p:blipFill>
          <a:blip r:embed="rId62"/>
          <a:stretch>
            <a:fillRect/>
          </a:stretch>
        </p:blipFill>
        <p:spPr>
          <a:xfrm>
            <a:off x="755650" y="6193790"/>
            <a:ext cx="9168765" cy="1023620"/>
          </a:xfrm>
          <a:prstGeom prst="rect">
            <a:avLst/>
          </a:prstGeom>
        </p:spPr>
      </p:pic>
      <p:sp>
        <p:nvSpPr>
          <p:cNvPr id="145" name=""/>
          <p:cNvSpPr/>
          <p:nvPr>
            <p:ph type="body" idx="10"/>
          </p:nvPr>
        </p:nvSpPr>
        <p:spPr>
          <a:xfrm>
            <a:off x="755650" y="1346200"/>
            <a:ext cx="9169400" cy="4847590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731520" marR="0" indent="0" algn="l">
              <a:lnSpc>
                <a:spcPct val="95999"/>
              </a:lnSpc>
              <a:spcAft>
                <a:spcPts val="0"/>
              </a:spcAft>
            </a:pPr>
            <a:r>
              <a:rPr lang="it-IT" sz="3700" b="1" spc="0">
                <a:solidFill>
                  <a:srgbClr val="669900"/>
                </a:solidFill>
                <a:latin typeface="Arial" pitchFamily="2" panose="2263545234"/>
              </a:rPr>
              <a:t>In Canada: gara per 2 reattori </a:t>
            </a:r>
          </a:p>
          <a:p>
            <a:pPr marL="822960" marR="0" indent="365760" algn="l">
              <a:lnSpc>
                <a:spcPct val="86399"/>
              </a:lnSpc>
              <a:spcBef>
                <a:spcPts val="1080"/>
              </a:spcBef>
              <a:spcAft>
                <a:spcPts val="0"/>
              </a:spcAft>
              <a:buFont typeface="Symbol"/>
              <a:buChar char="·"/>
            </a:pPr>
            <a:r>
              <a:rPr lang="it-IT" sz="2800" spc="50">
                <a:solidFill>
                  <a:srgbClr val="000000"/>
                </a:solidFill>
                <a:latin typeface="Arial" pitchFamily="2" panose="2263545234"/>
              </a:rPr>
              <a:t>Una gara d’appalto per la sostituzione di 2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800" spc="0">
                <a:solidFill>
                  <a:srgbClr val="000000"/>
                </a:solidFill>
                <a:latin typeface="Arial" pitchFamily="2" panose="2263545234"/>
              </a:rPr>
              <a:t>reattori a Darlington in Ontario è stata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800" spc="0">
                <a:solidFill>
                  <a:srgbClr val="000000"/>
                </a:solidFill>
                <a:latin typeface="Arial" pitchFamily="2" panose="2263545234"/>
              </a:rPr>
              <a:t>bloccata per eccesso di costo </a:t>
            </a:r>
          </a:p>
          <a:p>
            <a:pPr marL="822960" marR="0" indent="320040" algn="l">
              <a:lnSpc>
                <a:spcPct val="84479"/>
              </a:lnSpc>
              <a:spcBef>
                <a:spcPts val="0"/>
              </a:spcBef>
              <a:spcAft>
                <a:spcPts val="0"/>
              </a:spcAft>
              <a:buFont typeface="Symbol"/>
              <a:buChar char="·"/>
            </a:pPr>
            <a:r>
              <a:rPr lang="it-IT" sz="2400" spc="50">
                <a:solidFill>
                  <a:srgbClr val="000000"/>
                </a:solidFill>
                <a:latin typeface="Arial" pitchFamily="2" panose="2263545234"/>
              </a:rPr>
              <a:t>AREVA</a:t>
            </a:r>
            <a:r>
              <a:rPr lang="it-IT" sz="2800" spc="50">
                <a:solidFill>
                  <a:srgbClr val="000000"/>
                </a:solidFill>
                <a:latin typeface="Arial" pitchFamily="2" panose="2263545234"/>
              </a:rPr>
              <a:t> ha presentato un’offerta per </a:t>
            </a:r>
            <a:r>
              <a:rPr lang="it-IT" sz="2850" b="1" spc="50">
                <a:solidFill>
                  <a:srgbClr val="000000"/>
                </a:solidFill>
                <a:latin typeface="Arial" pitchFamily="2" panose="2263545234"/>
              </a:rPr>
              <a:t>23,6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850" b="1" spc="-10">
                <a:solidFill>
                  <a:srgbClr val="000000"/>
                </a:solidFill>
                <a:latin typeface="Arial" pitchFamily="2" panose="2263545234"/>
              </a:rPr>
              <a:t>miliardi di dollari</a:t>
            </a:r>
            <a:r>
              <a:rPr lang="it-IT" sz="2800" spc="-10">
                <a:solidFill>
                  <a:srgbClr val="000000"/>
                </a:solidFill>
                <a:latin typeface="Arial" pitchFamily="2" panose="2263545234"/>
              </a:rPr>
              <a:t> per 2 </a:t>
            </a:r>
            <a:r>
              <a:rPr lang="it-IT" sz="2400" spc="-10">
                <a:solidFill>
                  <a:srgbClr val="000000"/>
                </a:solidFill>
                <a:latin typeface="Arial" pitchFamily="2" panose="2263545234"/>
              </a:rPr>
              <a:t>EPR</a:t>
            </a:r>
            <a:r>
              <a:rPr lang="it-IT" sz="2800" spc="-10">
                <a:solidFill>
                  <a:srgbClr val="000000"/>
                </a:solidFill>
                <a:latin typeface="Arial" pitchFamily="2" panose="2263545234"/>
              </a:rPr>
              <a:t>, ma </a:t>
            </a:r>
            <a:r>
              <a:rPr lang="it-IT" sz="2850" b="1" spc="-10">
                <a:solidFill>
                  <a:srgbClr val="000000"/>
                </a:solidFill>
                <a:latin typeface="Arial" pitchFamily="2" panose="2263545234"/>
              </a:rPr>
              <a:t>senza </a:t>
            </a:r>
          </a:p>
          <a:p>
            <a:pPr marL="1143000" marR="0" indent="0" algn="l">
              <a:lnSpc>
                <a:spcPct val="767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850" b="1" spc="-10">
                <a:solidFill>
                  <a:srgbClr val="000000"/>
                </a:solidFill>
                <a:latin typeface="Arial" pitchFamily="2" panose="2263545234"/>
              </a:rPr>
              <a:t>accettare la clausola</a:t>
            </a:r>
            <a:r>
              <a:rPr lang="it-IT" sz="2800" spc="-10">
                <a:solidFill>
                  <a:srgbClr val="000000"/>
                </a:solidFill>
                <a:latin typeface="Arial" pitchFamily="2" panose="2263545234"/>
              </a:rPr>
              <a:t> di assumersi tutti i </a:t>
            </a:r>
          </a:p>
          <a:p>
            <a:pPr marL="1143000" marR="0" indent="0" algn="l">
              <a:lnSpc>
                <a:spcPct val="8255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800" spc="0">
                <a:solidFill>
                  <a:srgbClr val="000000"/>
                </a:solidFill>
                <a:latin typeface="Arial" pitchFamily="2" panose="2263545234"/>
              </a:rPr>
              <a:t>rischi di eventuali ritardi </a:t>
            </a:r>
          </a:p>
          <a:p>
            <a:pPr marL="822960" marR="0" indent="365760" algn="l">
              <a:lnSpc>
                <a:spcPct val="86399"/>
              </a:lnSpc>
              <a:spcBef>
                <a:spcPts val="900"/>
              </a:spcBef>
              <a:spcAft>
                <a:spcPts val="0"/>
              </a:spcAft>
              <a:buFont typeface="Symbol"/>
              <a:buChar char="·"/>
            </a:pPr>
            <a:r>
              <a:rPr lang="it-IT" sz="2800" spc="50">
                <a:solidFill>
                  <a:srgbClr val="000000"/>
                </a:solidFill>
                <a:latin typeface="Arial" pitchFamily="2" panose="2263545234"/>
              </a:rPr>
              <a:t>La canadese </a:t>
            </a:r>
            <a:r>
              <a:rPr lang="it-IT" sz="2400" spc="50">
                <a:solidFill>
                  <a:srgbClr val="000000"/>
                </a:solidFill>
                <a:latin typeface="Arial" pitchFamily="2" panose="2263545234"/>
              </a:rPr>
              <a:t>AECL</a:t>
            </a:r>
            <a:r>
              <a:rPr lang="it-IT" sz="2800" spc="50">
                <a:solidFill>
                  <a:srgbClr val="000000"/>
                </a:solidFill>
                <a:latin typeface="Arial" pitchFamily="2" panose="2263545234"/>
              </a:rPr>
              <a:t> ha presentato un offerta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800" spc="-10">
                <a:solidFill>
                  <a:srgbClr val="000000"/>
                </a:solidFill>
                <a:latin typeface="Arial" pitchFamily="2" panose="2263545234"/>
              </a:rPr>
              <a:t>per 2 </a:t>
            </a:r>
            <a:r>
              <a:rPr lang="it-IT" sz="2400" spc="-10">
                <a:solidFill>
                  <a:srgbClr val="000000"/>
                </a:solidFill>
                <a:latin typeface="Arial" pitchFamily="2" panose="2263545234"/>
              </a:rPr>
              <a:t>CANDU</a:t>
            </a:r>
            <a:r>
              <a:rPr lang="it-IT" sz="2800" spc="-10">
                <a:solidFill>
                  <a:srgbClr val="000000"/>
                </a:solidFill>
                <a:latin typeface="Arial" pitchFamily="2" panose="2263545234"/>
              </a:rPr>
              <a:t> per </a:t>
            </a:r>
            <a:r>
              <a:rPr lang="it-IT" sz="2850" b="1" spc="-10">
                <a:solidFill>
                  <a:srgbClr val="000000"/>
                </a:solidFill>
                <a:latin typeface="Arial" pitchFamily="2" panose="2263545234"/>
              </a:rPr>
              <a:t>26 miliardi di dollari</a:t>
            </a:r>
            <a:r>
              <a:rPr lang="it-IT" sz="2800" spc="-10">
                <a:solidFill>
                  <a:srgbClr val="000000"/>
                </a:solidFill>
                <a:latin typeface="Arial" pitchFamily="2" panose="2263545234"/>
              </a:rPr>
              <a:t>, ma </a:t>
            </a:r>
          </a:p>
          <a:p>
            <a:pPr marL="1143000" marR="0" indent="0" algn="l">
              <a:lnSpc>
                <a:spcPct val="78719"/>
              </a:lnSpc>
              <a:spcBef>
                <a:spcPts val="0"/>
              </a:spcBef>
              <a:spcAft>
                <a:spcPts val="1080"/>
              </a:spcAft>
            </a:pPr>
            <a:r>
              <a:rPr lang="it-IT" sz="2800" spc="0">
                <a:solidFill>
                  <a:srgbClr val="000000"/>
                </a:solidFill>
                <a:latin typeface="Arial" pitchFamily="2" panose="2263545234"/>
              </a:rPr>
              <a:t>accettando la clausola </a:t>
            </a:r>
          </a:p>
        </p:txBody>
      </p:sp>
    </p:spTree>
  </p:cSld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00000"/>
          </a:schemeClr>
        </a:solidFill>
      </p:bgPr>
    </p:bg>
    <p:spTree>
      <p:nvGrpSpPr>
        <p:cNvPr id="148" name=""/>
        <p:cNvGrpSpPr/>
        <p:nvPr/>
      </p:nvGrpSpPr>
      <p:grpSpPr/>
      <p:pic>
        <p:nvPicPr>
          <p:cNvPr id="152" name="Image.jpg"/>
          <p:cNvPicPr/>
          <p:nvPr/>
        </p:nvPicPr>
        <p:blipFill>
          <a:blip r:embed="rId67"/>
          <a:stretch>
            <a:fillRect/>
          </a:stretch>
        </p:blipFill>
        <p:spPr>
          <a:xfrm>
            <a:off x="755650" y="6193790"/>
            <a:ext cx="9168765" cy="1023620"/>
          </a:xfrm>
          <a:prstGeom prst="rect">
            <a:avLst/>
          </a:prstGeom>
        </p:spPr>
      </p:pic>
      <p:sp>
        <p:nvSpPr>
          <p:cNvPr id="150" name=""/>
          <p:cNvSpPr/>
          <p:nvPr>
            <p:ph type="body" idx="10"/>
          </p:nvPr>
        </p:nvSpPr>
        <p:spPr>
          <a:xfrm>
            <a:off x="755650" y="1346200"/>
            <a:ext cx="9169400" cy="4847590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731520" marR="0" indent="0" algn="l">
              <a:lnSpc>
                <a:spcPct val="95999"/>
              </a:lnSpc>
              <a:spcAft>
                <a:spcPts val="0"/>
              </a:spcAft>
            </a:pPr>
            <a:r>
              <a:rPr lang="it-IT" sz="3700" b="1" spc="0">
                <a:solidFill>
                  <a:srgbClr val="669900"/>
                </a:solidFill>
                <a:latin typeface="Arial" pitchFamily="2" panose="2263545234"/>
              </a:rPr>
              <a:t>Canada: costi per kW </a:t>
            </a:r>
          </a:p>
          <a:p>
            <a:pPr marL="777240" marR="0" indent="0" algn="l">
              <a:lnSpc>
                <a:spcPct val="95999"/>
              </a:lnSpc>
              <a:spcBef>
                <a:spcPts val="1260"/>
              </a:spcBef>
              <a:spcAft>
                <a:spcPts val="0"/>
              </a:spcAft>
            </a:pPr>
            <a:r>
              <a:rPr lang="it-IT" sz="2800" spc="0">
                <a:solidFill>
                  <a:srgbClr val="000000"/>
                </a:solidFill>
                <a:latin typeface="Arial" pitchFamily="2" panose="2263545234"/>
              </a:rPr>
              <a:t>Tenendo conto delle diverse potenze in gioco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800" spc="0">
                <a:solidFill>
                  <a:srgbClr val="000000"/>
                </a:solidFill>
                <a:latin typeface="Arial" pitchFamily="2" panose="2263545234"/>
              </a:rPr>
              <a:t>tra un </a:t>
            </a: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CANDU</a:t>
            </a:r>
            <a:r>
              <a:rPr lang="it-IT" sz="2800" spc="0">
                <a:solidFill>
                  <a:srgbClr val="000000"/>
                </a:solidFill>
                <a:latin typeface="Arial" pitchFamily="2" panose="2263545234"/>
              </a:rPr>
              <a:t> (1200 MW) e un </a:t>
            </a: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EPR</a:t>
            </a:r>
            <a:r>
              <a:rPr lang="it-IT" sz="2800" spc="0">
                <a:solidFill>
                  <a:srgbClr val="000000"/>
                </a:solidFill>
                <a:latin typeface="Arial" pitchFamily="2" panose="2263545234"/>
              </a:rPr>
              <a:t> (1650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800" spc="0">
                <a:solidFill>
                  <a:srgbClr val="000000"/>
                </a:solidFill>
                <a:latin typeface="Arial" pitchFamily="2" panose="2263545234"/>
              </a:rPr>
              <a:t>MW) le offerte si traducono in: </a:t>
            </a:r>
          </a:p>
          <a:p>
            <a:pPr marL="1325880" marR="0" indent="0" algn="l">
              <a:lnSpc>
                <a:spcPct val="95999"/>
              </a:lnSpc>
              <a:spcBef>
                <a:spcPts val="720"/>
              </a:spcBef>
              <a:spcAft>
                <a:spcPts val="0"/>
              </a:spcAft>
            </a:pPr>
            <a:r>
              <a:rPr lang="it-IT" sz="2400" spc="-50">
                <a:solidFill>
                  <a:srgbClr val="000000"/>
                </a:solidFill>
                <a:latin typeface="Arial" pitchFamily="2" panose="2263545234"/>
              </a:rPr>
              <a:t>– 10.800 $/kW per il CANDU </a:t>
            </a:r>
          </a:p>
          <a:p>
            <a:pPr marL="1325880" marR="0" indent="0" algn="l">
              <a:lnSpc>
                <a:spcPct val="95999"/>
              </a:lnSpc>
              <a:spcBef>
                <a:spcPts val="720"/>
              </a:spcBef>
              <a:spcAft>
                <a:spcPts val="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– 7.375 $/kW per l’EPR </a:t>
            </a:r>
          </a:p>
          <a:p>
            <a:pPr marL="822960" marR="0" indent="0" algn="l">
              <a:lnSpc>
                <a:spcPct val="95999"/>
              </a:lnSpc>
              <a:spcBef>
                <a:spcPts val="900"/>
              </a:spcBef>
              <a:spcAft>
                <a:spcPts val="0"/>
              </a:spcAft>
            </a:pPr>
            <a:r>
              <a:rPr lang="it-IT" sz="2800" spc="0">
                <a:solidFill>
                  <a:srgbClr val="000000"/>
                </a:solidFill>
                <a:latin typeface="Arial" pitchFamily="2" panose="2263545234"/>
              </a:rPr>
              <a:t>• La differenza del</a:t>
            </a:r>
            <a:r>
              <a:rPr lang="it-IT" sz="2800" b="1" spc="0">
                <a:solidFill>
                  <a:srgbClr val="669900"/>
                </a:solidFill>
                <a:latin typeface="Arial" pitchFamily="2" panose="2263545234"/>
              </a:rPr>
              <a:t> 46% in più</a:t>
            </a:r>
            <a:r>
              <a:rPr lang="it-IT" sz="2800" spc="0">
                <a:solidFill>
                  <a:srgbClr val="000000"/>
                </a:solidFill>
                <a:latin typeface="Arial" pitchFamily="2" panose="2263545234"/>
              </a:rPr>
              <a:t> per l’offerta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800" spc="0">
                <a:solidFill>
                  <a:srgbClr val="000000"/>
                </a:solidFill>
                <a:latin typeface="Arial" pitchFamily="2" panose="2263545234"/>
              </a:rPr>
              <a:t>canadese include una parte dei rischi </a:t>
            </a:r>
          </a:p>
          <a:p>
            <a:pPr marL="0" marR="0" indent="0" algn="ctr">
              <a:lnSpc>
                <a:spcPct val="95999"/>
              </a:lnSpc>
              <a:spcBef>
                <a:spcPts val="180"/>
              </a:spcBef>
              <a:spcAft>
                <a:spcPts val="0"/>
              </a:spcAft>
            </a:pPr>
            <a:r>
              <a:rPr lang="it-IT" sz="2800" spc="0">
                <a:solidFill>
                  <a:srgbClr val="000000"/>
                </a:solidFill>
                <a:latin typeface="Arial" pitchFamily="2" panose="2263545234"/>
              </a:rPr>
              <a:t>associati nell’accettare la clausola di coprire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1800"/>
              </a:spcAft>
            </a:pPr>
            <a:r>
              <a:rPr lang="it-IT" sz="2800" spc="0">
                <a:solidFill>
                  <a:srgbClr val="000000"/>
                </a:solidFill>
                <a:latin typeface="Arial" pitchFamily="2" panose="2263545234"/>
              </a:rPr>
              <a:t>ogni perdita risultante da eventuali ritardi </a:t>
            </a:r>
          </a:p>
        </p:txBody>
      </p:sp>
    </p:spTree>
  </p:cSld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00000"/>
          </a:schemeClr>
        </a:solidFill>
      </p:bgPr>
    </p:bg>
    <p:spTree>
      <p:nvGrpSpPr>
        <p:cNvPr id="153" name=""/>
        <p:cNvGrpSpPr/>
        <p:nvPr/>
      </p:nvGrpSpPr>
      <p:grpSpPr/>
      <p:pic>
        <p:nvPicPr>
          <p:cNvPr id="156" name="Image.jpg"/>
          <p:cNvPicPr/>
          <p:nvPr/>
        </p:nvPicPr>
        <p:blipFill>
          <a:blip r:embed="rId72"/>
          <a:stretch>
            <a:fillRect/>
          </a:stretch>
        </p:blipFill>
        <p:spPr>
          <a:xfrm>
            <a:off x="770890" y="1329055"/>
            <a:ext cx="9144000" cy="5718175"/>
          </a:xfrm>
          <a:prstGeom prst="rect">
            <a:avLst/>
          </a:prstGeom>
        </p:spPr>
      </p:pic>
      <p:sp>
        <p:nvSpPr>
          <p:cNvPr id="157" name=""/>
          <p:cNvSpPr/>
          <p:nvPr>
            <p:ph type="body" idx="10"/>
          </p:nvPr>
        </p:nvSpPr>
        <p:spPr>
          <a:xfrm>
            <a:off x="1410970" y="1329055"/>
            <a:ext cx="7419340" cy="3806825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0" marR="0" indent="0" algn="l">
              <a:lnSpc>
                <a:spcPct val="95999"/>
              </a:lnSpc>
              <a:spcAft>
                <a:spcPts val="0"/>
              </a:spcAft>
            </a:pPr>
            <a:r>
              <a:rPr lang="it-IT" sz="3700" b="1" spc="-110">
                <a:solidFill>
                  <a:srgbClr val="669900"/>
                </a:solidFill>
                <a:latin typeface="Arial" pitchFamily="2" panose="2263545234"/>
              </a:rPr>
              <a:t>In Europa </a:t>
            </a:r>
          </a:p>
          <a:p>
            <a:pPr marL="182880" marR="0" indent="320040" algn="l">
              <a:lnSpc>
                <a:spcPct val="95999"/>
              </a:lnSpc>
              <a:spcBef>
                <a:spcPts val="1440"/>
              </a:spcBef>
              <a:spcAft>
                <a:spcPts val="0"/>
              </a:spcAft>
              <a:buFont typeface="Symbol"/>
              <a:buChar char="·"/>
            </a:pPr>
            <a:r>
              <a:rPr lang="it-IT" sz="2400" b="1" spc="-55">
                <a:solidFill>
                  <a:srgbClr val="000000"/>
                </a:solidFill>
                <a:latin typeface="Arial" pitchFamily="2" panose="2263545234"/>
              </a:rPr>
              <a:t>3-3,5 miliardi di euro</a:t>
            </a:r>
            <a:r>
              <a:rPr lang="it-IT" sz="2400" spc="-55">
                <a:solidFill>
                  <a:srgbClr val="000000"/>
                </a:solidFill>
                <a:latin typeface="Arial" pitchFamily="2" panose="2263545234"/>
              </a:rPr>
              <a:t> per un EPR secondo ENEL </a:t>
            </a:r>
          </a:p>
          <a:p>
            <a:pPr marL="50292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-105">
                <a:solidFill>
                  <a:srgbClr val="000000"/>
                </a:solidFill>
                <a:latin typeface="Arial" pitchFamily="2" panose="2263545234"/>
              </a:rPr>
              <a:t>(giugno 2008) </a:t>
            </a:r>
          </a:p>
          <a:p>
            <a:pPr marL="182880" marR="0" indent="320040" algn="l">
              <a:lnSpc>
                <a:spcPct val="95999"/>
              </a:lnSpc>
              <a:spcBef>
                <a:spcPts val="720"/>
              </a:spcBef>
              <a:spcAft>
                <a:spcPts val="0"/>
              </a:spcAft>
              <a:buFont typeface="Symbol"/>
              <a:buChar char="·"/>
            </a:pPr>
            <a:r>
              <a:rPr lang="it-IT" sz="2400" b="1" spc="-70">
                <a:solidFill>
                  <a:srgbClr val="000000"/>
                </a:solidFill>
                <a:latin typeface="Arial" pitchFamily="2" panose="2263545234"/>
              </a:rPr>
              <a:t>4 </a:t>
            </a:r>
            <a:r>
              <a:rPr lang="it-IT" sz="2400" spc="-70">
                <a:solidFill>
                  <a:srgbClr val="000000"/>
                </a:solidFill>
                <a:latin typeface="Arial" pitchFamily="2" panose="2263545234"/>
              </a:rPr>
              <a:t>miliardi di euro secondo ENEL (ottobre 2008); 4,5 </a:t>
            </a:r>
          </a:p>
          <a:p>
            <a:pPr marL="4572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-80">
                <a:solidFill>
                  <a:srgbClr val="000000"/>
                </a:solidFill>
                <a:latin typeface="Arial" pitchFamily="2" panose="2263545234"/>
              </a:rPr>
              <a:t>secondo EDF nella primavera del 2009 </a:t>
            </a:r>
          </a:p>
          <a:p>
            <a:pPr marL="182880" marR="0" indent="320040" algn="l">
              <a:lnSpc>
                <a:spcPct val="76799"/>
              </a:lnSpc>
              <a:spcBef>
                <a:spcPts val="720"/>
              </a:spcBef>
              <a:spcAft>
                <a:spcPts val="0"/>
              </a:spcAft>
              <a:buFont typeface="Symbol"/>
              <a:buChar char="·"/>
            </a:pPr>
            <a:r>
              <a:rPr lang="it-IT" sz="2400" spc="-80">
                <a:solidFill>
                  <a:srgbClr val="000000"/>
                </a:solidFill>
                <a:latin typeface="Arial" pitchFamily="2" panose="2263545234"/>
              </a:rPr>
              <a:t>L’EPR in costruzione a Olkiluoto aveva una </a:t>
            </a:r>
          </a:p>
          <a:p>
            <a:pPr marL="0" marR="68580" indent="0" algn="r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-65">
                <a:solidFill>
                  <a:srgbClr val="000000"/>
                </a:solidFill>
                <a:latin typeface="Arial" pitchFamily="2" panose="2263545234"/>
              </a:rPr>
              <a:t>previsione di 3,2 miliardi di euro. Ad oggi la stima è </a:t>
            </a:r>
          </a:p>
          <a:p>
            <a:pPr marL="4572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-35">
                <a:solidFill>
                  <a:srgbClr val="000000"/>
                </a:solidFill>
                <a:latin typeface="Arial" pitchFamily="2" panose="2263545234"/>
              </a:rPr>
              <a:t>di </a:t>
            </a:r>
            <a:r>
              <a:rPr lang="it-IT" sz="2400" b="1" spc="-35">
                <a:solidFill>
                  <a:srgbClr val="000000"/>
                </a:solidFill>
                <a:latin typeface="Arial" pitchFamily="2" panose="2263545234"/>
              </a:rPr>
              <a:t>2,3 miliardi in più (5,5)</a:t>
            </a:r>
            <a:r>
              <a:rPr lang="it-IT" sz="2400" spc="-35">
                <a:solidFill>
                  <a:srgbClr val="000000"/>
                </a:solidFill>
                <a:latin typeface="Arial" pitchFamily="2" panose="2263545234"/>
              </a:rPr>
              <a:t>. </a:t>
            </a:r>
          </a:p>
          <a:p>
            <a:pPr marL="182880" marR="0" indent="320040" algn="l">
              <a:lnSpc>
                <a:spcPct val="95999"/>
              </a:lnSpc>
              <a:spcBef>
                <a:spcPts val="540"/>
              </a:spcBef>
              <a:spcAft>
                <a:spcPts val="0"/>
              </a:spcAft>
              <a:buFont typeface="Symbol"/>
              <a:buChar char="·"/>
            </a:pPr>
            <a:r>
              <a:rPr lang="it-IT" sz="2400" spc="-75">
                <a:solidFill>
                  <a:srgbClr val="000000"/>
                </a:solidFill>
                <a:latin typeface="Arial" pitchFamily="2" panose="2263545234"/>
              </a:rPr>
              <a:t>Al Times online Wulf Bernotat, capo della tedesca </a:t>
            </a:r>
          </a:p>
        </p:txBody>
      </p:sp>
      <p:sp>
        <p:nvSpPr>
          <p:cNvPr id="158" name=""/>
          <p:cNvSpPr/>
          <p:nvPr>
            <p:ph type="body" idx="10"/>
          </p:nvPr>
        </p:nvSpPr>
        <p:spPr>
          <a:xfrm>
            <a:off x="1898650" y="5135880"/>
            <a:ext cx="7114540" cy="731520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0" marR="0" indent="0" algn="r">
              <a:lnSpc>
                <a:spcPct val="95999"/>
              </a:lnSpc>
              <a:spcAft>
                <a:spcPts val="0"/>
              </a:spcAft>
            </a:pPr>
            <a:r>
              <a:rPr lang="it-IT" sz="2400" spc="-55">
                <a:solidFill>
                  <a:srgbClr val="000000"/>
                </a:solidFill>
                <a:latin typeface="Arial" pitchFamily="2" panose="2263545234"/>
              </a:rPr>
              <a:t>E.On, dichiarava a maggio 2008 “</a:t>
            </a:r>
            <a:r>
              <a:rPr lang="it-IT" sz="2400" b="1" spc="-55">
                <a:solidFill>
                  <a:srgbClr val="000000"/>
                </a:solidFill>
                <a:latin typeface="Arial" pitchFamily="2" panose="2263545234"/>
              </a:rPr>
              <a:t>fino a 6 miliardi di </a:t>
            </a:r>
          </a:p>
          <a:p>
            <a:pPr marL="0" marR="0" indent="0" algn="l">
              <a:lnSpc>
                <a:spcPct val="95999"/>
              </a:lnSpc>
              <a:spcBef>
                <a:spcPts val="180"/>
              </a:spcBef>
              <a:spcAft>
                <a:spcPts val="0"/>
              </a:spcAft>
            </a:pPr>
            <a:r>
              <a:rPr lang="it-IT" sz="2400" b="1" spc="-65">
                <a:solidFill>
                  <a:srgbClr val="000000"/>
                </a:solidFill>
                <a:latin typeface="Arial" pitchFamily="2" panose="2263545234"/>
              </a:rPr>
              <a:t>euro</a:t>
            </a:r>
            <a:r>
              <a:rPr lang="it-IT" sz="2400" spc="-65">
                <a:solidFill>
                  <a:srgbClr val="000000"/>
                </a:solidFill>
                <a:latin typeface="Arial" pitchFamily="2" panose="2263545234"/>
              </a:rPr>
              <a:t>” per un EPR in un sito esistente (esclusi i costi </a:t>
            </a:r>
          </a:p>
        </p:txBody>
      </p:sp>
      <p:sp>
        <p:nvSpPr>
          <p:cNvPr id="159" name=""/>
          <p:cNvSpPr/>
          <p:nvPr>
            <p:ph type="body" idx="10"/>
          </p:nvPr>
        </p:nvSpPr>
        <p:spPr>
          <a:xfrm>
            <a:off x="1898650" y="5867400"/>
            <a:ext cx="5779135" cy="362585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22860" rIns="0" bIns="0" anchor="t"/>
          <a:lstStyle/>
          <a:p>
            <a:pPr marL="0" marR="0" indent="0" algn="l">
              <a:lnSpc>
                <a:spcPct val="81599"/>
              </a:lnSpc>
              <a:spcAft>
                <a:spcPts val="180"/>
              </a:spcAft>
            </a:pPr>
            <a:r>
              <a:rPr lang="it-IT" sz="2400" spc="-80">
                <a:solidFill>
                  <a:srgbClr val="000000"/>
                </a:solidFill>
                <a:latin typeface="Arial" pitchFamily="2" panose="2263545234"/>
              </a:rPr>
              <a:t>dello smantellamento del vecchio reattore). </a:t>
            </a:r>
          </a:p>
        </p:txBody>
      </p:sp>
    </p:spTree>
  </p:cSld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00000"/>
          </a:schemeClr>
        </a:solidFill>
      </p:bgPr>
    </p:bg>
    <p:spTree>
      <p:nvGrpSpPr>
        <p:cNvPr id="160" name=""/>
        <p:cNvGrpSpPr/>
        <p:nvPr/>
      </p:nvGrpSpPr>
      <p:grpSpPr/>
      <p:pic>
        <p:nvPicPr>
          <p:cNvPr id="164" name="Image.jpg"/>
          <p:cNvPicPr/>
          <p:nvPr/>
        </p:nvPicPr>
        <p:blipFill>
          <a:blip r:embed="rId77"/>
          <a:stretch>
            <a:fillRect/>
          </a:stretch>
        </p:blipFill>
        <p:spPr>
          <a:xfrm>
            <a:off x="755650" y="6193790"/>
            <a:ext cx="9168765" cy="1023620"/>
          </a:xfrm>
          <a:prstGeom prst="rect">
            <a:avLst/>
          </a:prstGeom>
        </p:spPr>
      </p:pic>
      <p:sp>
        <p:nvSpPr>
          <p:cNvPr id="162" name=""/>
          <p:cNvSpPr/>
          <p:nvPr>
            <p:ph type="body" idx="10"/>
          </p:nvPr>
        </p:nvSpPr>
        <p:spPr>
          <a:xfrm>
            <a:off x="755650" y="1346200"/>
            <a:ext cx="9169400" cy="4847590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731520" marR="0" indent="0" algn="l">
              <a:lnSpc>
                <a:spcPct val="82559"/>
              </a:lnSpc>
              <a:spcAft>
                <a:spcPts val="0"/>
              </a:spcAft>
            </a:pPr>
            <a:r>
              <a:rPr lang="it-IT" sz="3650" b="1" spc="0">
                <a:solidFill>
                  <a:srgbClr val="669900"/>
                </a:solidFill>
                <a:latin typeface="Arial" pitchFamily="2" panose="2263545234"/>
              </a:rPr>
              <a:t>EPR: liti a suon di miliardi </a:t>
            </a:r>
          </a:p>
          <a:p>
            <a:pPr marL="822960" marR="0" indent="320040" algn="l">
              <a:lnSpc>
                <a:spcPct val="95999"/>
              </a:lnSpc>
              <a:spcBef>
                <a:spcPts val="1800"/>
              </a:spcBef>
              <a:spcAft>
                <a:spcPts val="0"/>
              </a:spcAft>
              <a:buFont typeface="Symbol"/>
              <a:buChar char="·"/>
            </a:pPr>
            <a:r>
              <a:rPr lang="it-IT" sz="2800" spc="0">
                <a:solidFill>
                  <a:srgbClr val="000000"/>
                </a:solidFill>
                <a:latin typeface="Verdana" pitchFamily="2" panose="2263545234"/>
              </a:rPr>
              <a:t>A causa dei ritardi e dei maggiori costi </a:t>
            </a:r>
          </a:p>
          <a:p>
            <a:pPr marL="1234440" marR="0" indent="0" algn="l">
              <a:lnSpc>
                <a:spcPct val="80639"/>
              </a:lnSpc>
              <a:spcBef>
                <a:spcPts val="540"/>
              </a:spcBef>
              <a:spcAft>
                <a:spcPts val="0"/>
              </a:spcAft>
            </a:pPr>
            <a:r>
              <a:rPr lang="it-IT" sz="1950" spc="-20">
                <a:solidFill>
                  <a:srgbClr val="000000"/>
                </a:solidFill>
                <a:latin typeface="Verdana" pitchFamily="2" panose="2263545234"/>
              </a:rPr>
              <a:t>– il costruttore francese Areva minaccia l’azienda </a:t>
            </a:r>
          </a:p>
          <a:p>
            <a:pPr marL="1508760" marR="0" indent="0" algn="l">
              <a:lnSpc>
                <a:spcPct val="95999"/>
              </a:lnSpc>
              <a:spcBef>
                <a:spcPts val="180"/>
              </a:spcBef>
              <a:spcAft>
                <a:spcPts val="0"/>
              </a:spcAft>
            </a:pPr>
            <a:r>
              <a:rPr lang="it-IT" sz="1950" spc="-20">
                <a:solidFill>
                  <a:srgbClr val="000000"/>
                </a:solidFill>
                <a:latin typeface="Verdana" pitchFamily="2" panose="2263545234"/>
              </a:rPr>
              <a:t>finlandese TVO di citarla per danni per 2 miliardi di </a:t>
            </a:r>
          </a:p>
          <a:p>
            <a:pPr marL="150876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1950" spc="-20">
                <a:solidFill>
                  <a:srgbClr val="000000"/>
                </a:solidFill>
                <a:latin typeface="Verdana" pitchFamily="2" panose="2263545234"/>
              </a:rPr>
              <a:t>euro perchè non ha messo in pratica un accordo per </a:t>
            </a:r>
          </a:p>
          <a:p>
            <a:pPr marL="1508760" marR="0" indent="0" algn="l">
              <a:lnSpc>
                <a:spcPct val="95999"/>
              </a:lnSpc>
              <a:spcBef>
                <a:spcPts val="180"/>
              </a:spcBef>
              <a:spcAft>
                <a:spcPts val="0"/>
              </a:spcAft>
            </a:pPr>
            <a:r>
              <a:rPr lang="it-IT" sz="1950" spc="-20">
                <a:solidFill>
                  <a:srgbClr val="000000"/>
                </a:solidFill>
                <a:latin typeface="Verdana" pitchFamily="2" panose="2263545234"/>
              </a:rPr>
              <a:t>accelerare i lavori, sottoscritto nel 2008; </a:t>
            </a:r>
          </a:p>
          <a:p>
            <a:pPr marL="1234440" marR="0" indent="0" algn="l">
              <a:lnSpc>
                <a:spcPct val="95999"/>
              </a:lnSpc>
              <a:spcBef>
                <a:spcPts val="540"/>
              </a:spcBef>
              <a:spcAft>
                <a:spcPts val="0"/>
              </a:spcAft>
            </a:pPr>
            <a:r>
              <a:rPr lang="it-IT" sz="1950" spc="0">
                <a:solidFill>
                  <a:srgbClr val="000000"/>
                </a:solidFill>
                <a:latin typeface="Verdana" pitchFamily="2" panose="2263545234"/>
              </a:rPr>
              <a:t>– La TVO da parte sua, accusa Areva dei ritardi e </a:t>
            </a:r>
          </a:p>
          <a:p>
            <a:pPr marL="1554480" marR="0" indent="0" algn="l">
              <a:lnSpc>
                <a:spcPct val="84479"/>
              </a:lnSpc>
              <a:spcBef>
                <a:spcPts val="360"/>
              </a:spcBef>
              <a:spcAft>
                <a:spcPts val="0"/>
              </a:spcAft>
            </a:pPr>
            <a:r>
              <a:rPr lang="it-IT" sz="1950" spc="-20">
                <a:solidFill>
                  <a:srgbClr val="000000"/>
                </a:solidFill>
                <a:latin typeface="Verdana" pitchFamily="2" panose="2263545234"/>
              </a:rPr>
              <a:t>minaccia di chiedere danni per 2,4 miliardi di euro </a:t>
            </a:r>
          </a:p>
          <a:p>
            <a:pPr marL="822960" marR="0" indent="365760" algn="l">
              <a:lnSpc>
                <a:spcPct val="95999"/>
              </a:lnSpc>
              <a:spcBef>
                <a:spcPts val="3780"/>
              </a:spcBef>
              <a:spcAft>
                <a:spcPts val="0"/>
              </a:spcAft>
              <a:buFont typeface="Symbol"/>
              <a:buChar char="·"/>
            </a:pPr>
            <a:r>
              <a:rPr lang="it-IT" sz="2400" spc="0">
                <a:solidFill>
                  <a:srgbClr val="000000"/>
                </a:solidFill>
                <a:latin typeface="Verdana" pitchFamily="2" panose="2263545234"/>
              </a:rPr>
              <a:t>Si stima che graveranno sui consumatori di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-60">
                <a:solidFill>
                  <a:srgbClr val="000000"/>
                </a:solidFill>
                <a:latin typeface="Verdana" pitchFamily="2" panose="2263545234"/>
              </a:rPr>
              <a:t>energia circa 3,5 miliardi di euro in più del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1080"/>
              </a:spcAft>
            </a:pPr>
            <a:r>
              <a:rPr lang="it-IT" sz="2400" spc="0">
                <a:solidFill>
                  <a:srgbClr val="000000"/>
                </a:solidFill>
                <a:latin typeface="Verdana" pitchFamily="2" panose="2263545234"/>
              </a:rPr>
              <a:t>previsto </a:t>
            </a:r>
          </a:p>
        </p:txBody>
      </p:sp>
    </p:spTree>
  </p:cSld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00000"/>
          </a:schemeClr>
        </a:solidFill>
      </p:bgPr>
    </p:bg>
    <p:spTree>
      <p:nvGrpSpPr>
        <p:cNvPr id="165" name=""/>
        <p:cNvGrpSpPr/>
        <p:nvPr/>
      </p:nvGrpSpPr>
      <p:grpSpPr/>
      <p:pic>
        <p:nvPicPr>
          <p:cNvPr id="170" name="Image.jpg"/>
          <p:cNvPicPr/>
          <p:nvPr/>
        </p:nvPicPr>
        <p:blipFill>
          <a:blip r:embed="rId82"/>
          <a:stretch>
            <a:fillRect/>
          </a:stretch>
        </p:blipFill>
        <p:spPr>
          <a:xfrm>
            <a:off x="755650" y="6193790"/>
            <a:ext cx="9168765" cy="1023620"/>
          </a:xfrm>
          <a:prstGeom prst="rect">
            <a:avLst/>
          </a:prstGeom>
        </p:spPr>
      </p:pic>
      <p:sp>
        <p:nvSpPr>
          <p:cNvPr id="167" name=""/>
          <p:cNvSpPr/>
          <p:nvPr>
            <p:ph type="body" idx="10"/>
          </p:nvPr>
        </p:nvSpPr>
        <p:spPr>
          <a:xfrm>
            <a:off x="755650" y="1346200"/>
            <a:ext cx="9169400" cy="716915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731520" marR="0" indent="0" algn="l">
              <a:lnSpc>
                <a:spcPct val="95999"/>
              </a:lnSpc>
              <a:spcAft>
                <a:spcPts val="1080"/>
              </a:spcAft>
            </a:pPr>
            <a:r>
              <a:rPr lang="it-IT" sz="3650" b="1" spc="0">
                <a:solidFill>
                  <a:srgbClr val="669900"/>
                </a:solidFill>
                <a:latin typeface="Arial" pitchFamily="2" panose="2263545234"/>
              </a:rPr>
              <a:t>I dati a confronto (mld €/1000 MW) </a:t>
            </a:r>
          </a:p>
        </p:txBody>
      </p:sp>
      <p:sp>
        <p:nvSpPr>
          <p:cNvPr id="168" name=""/>
          <p:cNvSpPr/>
          <p:nvPr>
            <p:ph type="body" idx="10"/>
          </p:nvPr>
        </p:nvSpPr>
        <p:spPr>
          <a:xfrm>
            <a:off x="755650" y="2063115"/>
            <a:ext cx="9169400" cy="4130675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822960" marR="0" indent="0" algn="l">
              <a:lnSpc>
                <a:spcPct val="82559"/>
              </a:lnSpc>
              <a:spcAft>
                <a:spcPts val="0"/>
              </a:spcAft>
            </a:pPr>
            <a:r>
              <a:rPr lang="it-IT" sz="2400" spc="-30">
                <a:solidFill>
                  <a:srgbClr val="000000"/>
                </a:solidFill>
                <a:latin typeface="Arial" pitchFamily="2" panose="2263545234"/>
              </a:rPr>
              <a:t>• 1000 MW di nucleare in miliardi di euro costano: </a:t>
            </a:r>
          </a:p>
          <a:p>
            <a:pPr marL="1234440" marR="0" indent="0" algn="l">
              <a:lnSpc>
                <a:spcPct val="95999"/>
              </a:lnSpc>
              <a:spcBef>
                <a:spcPts val="900"/>
              </a:spcBef>
              <a:spcAft>
                <a:spcPts val="0"/>
              </a:spcAft>
            </a:pPr>
            <a:r>
              <a:rPr lang="it-IT" sz="2400" spc="-30">
                <a:solidFill>
                  <a:srgbClr val="000000"/>
                </a:solidFill>
                <a:latin typeface="Arial" pitchFamily="2" panose="2263545234"/>
              </a:rPr>
              <a:t>Ð 2,5-2,8 secondo ENEL e EDF (EPR) </a:t>
            </a:r>
          </a:p>
          <a:p>
            <a:pPr marL="1234440" marR="0" indent="0" algn="l">
              <a:lnSpc>
                <a:spcPct val="95999"/>
              </a:lnSpc>
              <a:spcBef>
                <a:spcPts val="720"/>
              </a:spcBef>
              <a:spcAft>
                <a:spcPts val="0"/>
              </a:spcAft>
            </a:pPr>
            <a:r>
              <a:rPr lang="it-IT" sz="2400" spc="-30">
                <a:solidFill>
                  <a:srgbClr val="000000"/>
                </a:solidFill>
                <a:latin typeface="Arial" pitchFamily="2" panose="2263545234"/>
              </a:rPr>
              <a:t>Ð Fino a oltre 3,5 secondo E.On (EPR) </a:t>
            </a:r>
          </a:p>
          <a:p>
            <a:pPr marL="1234440" marR="0" indent="0" algn="l">
              <a:lnSpc>
                <a:spcPct val="95999"/>
              </a:lnSpc>
              <a:spcBef>
                <a:spcPts val="720"/>
              </a:spcBef>
              <a:spcAft>
                <a:spcPts val="0"/>
              </a:spcAft>
            </a:pPr>
            <a:r>
              <a:rPr lang="it-IT" sz="2400" spc="-50">
                <a:solidFill>
                  <a:srgbClr val="000000"/>
                </a:solidFill>
                <a:latin typeface="Arial" pitchFamily="2" panose="2263545234"/>
              </a:rPr>
              <a:t>Ð Circa 5 secondo l’offerta (senza clausola) in </a:t>
            </a:r>
          </a:p>
          <a:p>
            <a:pPr marL="150876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Canada (EPR) </a:t>
            </a:r>
          </a:p>
          <a:p>
            <a:pPr marL="1234440" marR="0" indent="0" algn="l">
              <a:lnSpc>
                <a:spcPct val="95999"/>
              </a:lnSpc>
              <a:spcBef>
                <a:spcPts val="720"/>
              </a:spcBef>
              <a:spcAft>
                <a:spcPts val="0"/>
              </a:spcAft>
            </a:pPr>
            <a:r>
              <a:rPr lang="it-IT" sz="2400" spc="-20">
                <a:solidFill>
                  <a:srgbClr val="000000"/>
                </a:solidFill>
                <a:latin typeface="Arial" pitchFamily="2" panose="2263545234"/>
              </a:rPr>
              <a:t>Ð Circa 5,8 secondo Moody’s </a:t>
            </a:r>
          </a:p>
          <a:p>
            <a:pPr marL="1234440" marR="0" indent="0" algn="l">
              <a:lnSpc>
                <a:spcPct val="95999"/>
              </a:lnSpc>
              <a:spcBef>
                <a:spcPts val="720"/>
              </a:spcBef>
              <a:spcAft>
                <a:spcPts val="0"/>
              </a:spcAft>
            </a:pPr>
            <a:r>
              <a:rPr lang="it-IT" sz="2400" spc="-20">
                <a:solidFill>
                  <a:srgbClr val="000000"/>
                </a:solidFill>
                <a:latin typeface="Arial" pitchFamily="2" panose="2263545234"/>
              </a:rPr>
              <a:t>Ð Circa 6,1 secondo Florida L&amp;P </a:t>
            </a:r>
          </a:p>
          <a:p>
            <a:pPr marL="0" marR="0" indent="0" algn="ctr">
              <a:lnSpc>
                <a:spcPct val="84479"/>
              </a:lnSpc>
              <a:spcBef>
                <a:spcPts val="3960"/>
              </a:spcBef>
              <a:spcAft>
                <a:spcPts val="3060"/>
              </a:spcAft>
            </a:pPr>
            <a:r>
              <a:rPr lang="it-IT" sz="2400" b="1" spc="0">
                <a:solidFill>
                  <a:srgbClr val="000000"/>
                </a:solidFill>
                <a:latin typeface="Arial" pitchFamily="2" panose="2263545234"/>
              </a:rPr>
              <a:t>CHI HA RAGIONE? </a:t>
            </a:r>
          </a:p>
        </p:txBody>
      </p:sp>
    </p:spTree>
  </p:cSld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00000"/>
          </a:schemeClr>
        </a:solidFill>
      </p:bgPr>
    </p:bg>
    <p:spTree>
      <p:nvGrpSpPr>
        <p:cNvPr id="171" name=""/>
        <p:cNvGrpSpPr/>
        <p:nvPr/>
      </p:nvGrpSpPr>
      <p:grpSpPr/>
      <p:pic>
        <p:nvPicPr>
          <p:cNvPr id="175" name="Image.jpg"/>
          <p:cNvPicPr/>
          <p:nvPr/>
        </p:nvPicPr>
        <p:blipFill>
          <a:blip r:embed="rId87"/>
          <a:stretch>
            <a:fillRect/>
          </a:stretch>
        </p:blipFill>
        <p:spPr>
          <a:xfrm>
            <a:off x="755650" y="6193790"/>
            <a:ext cx="9168765" cy="1023620"/>
          </a:xfrm>
          <a:prstGeom prst="rect">
            <a:avLst/>
          </a:prstGeom>
        </p:spPr>
      </p:pic>
      <p:sp>
        <p:nvSpPr>
          <p:cNvPr id="173" name=""/>
          <p:cNvSpPr/>
          <p:nvPr>
            <p:ph type="body" idx="10"/>
          </p:nvPr>
        </p:nvSpPr>
        <p:spPr>
          <a:xfrm>
            <a:off x="755650" y="1346200"/>
            <a:ext cx="9169400" cy="4847590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731520" marR="0" indent="0" algn="l">
              <a:lnSpc>
                <a:spcPct val="95999"/>
              </a:lnSpc>
              <a:spcAft>
                <a:spcPts val="0"/>
              </a:spcAft>
            </a:pPr>
            <a:r>
              <a:rPr lang="it-IT" sz="3700" b="1" spc="-50">
                <a:solidFill>
                  <a:srgbClr val="669900"/>
                </a:solidFill>
                <a:latin typeface="Arial" pitchFamily="2" panose="2263545234"/>
              </a:rPr>
              <a:t>Costi di capitale: almeno il doppio </a:t>
            </a:r>
          </a:p>
          <a:p>
            <a:pPr marL="822960" marR="0" indent="365760" algn="l">
              <a:lnSpc>
                <a:spcPct val="95999"/>
              </a:lnSpc>
              <a:spcBef>
                <a:spcPts val="3600"/>
              </a:spcBef>
              <a:spcAft>
                <a:spcPts val="0"/>
              </a:spcAft>
              <a:buFont typeface="Symbol"/>
              <a:buChar char="·"/>
            </a:pPr>
            <a:r>
              <a:rPr lang="it-IT" sz="2800" spc="40">
                <a:solidFill>
                  <a:srgbClr val="000000"/>
                </a:solidFill>
                <a:latin typeface="Arial" pitchFamily="2" panose="2263545234"/>
              </a:rPr>
              <a:t>Il costo effettivo delle centrali nucleari è oggi </a:t>
            </a:r>
          </a:p>
          <a:p>
            <a:pPr marL="1143000" marR="0" indent="0" algn="l">
              <a:lnSpc>
                <a:spcPct val="863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800" spc="0">
                <a:solidFill>
                  <a:srgbClr val="000000"/>
                </a:solidFill>
                <a:latin typeface="Arial" pitchFamily="2" panose="2263545234"/>
              </a:rPr>
              <a:t>valutato in modo assai diverso rispetto alle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800" spc="0">
                <a:solidFill>
                  <a:srgbClr val="000000"/>
                </a:solidFill>
                <a:latin typeface="Arial" pitchFamily="2" panose="2263545234"/>
              </a:rPr>
              <a:t>stime correnti: 7.500-8.200 $/kW installato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800" spc="0">
                <a:solidFill>
                  <a:srgbClr val="000000"/>
                </a:solidFill>
                <a:latin typeface="Arial" pitchFamily="2" panose="2263545234"/>
              </a:rPr>
              <a:t>(costi finanziari inclusi) contro i circa 3.300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800" spc="0">
                <a:solidFill>
                  <a:srgbClr val="000000"/>
                </a:solidFill>
                <a:latin typeface="Arial" pitchFamily="2" panose="2263545234"/>
              </a:rPr>
              <a:t>ufficiali (senza costi finanziari) </a:t>
            </a:r>
          </a:p>
          <a:p>
            <a:pPr marL="822960" marR="0" indent="365760" algn="l">
              <a:lnSpc>
                <a:spcPct val="84479"/>
              </a:lnSpc>
              <a:spcBef>
                <a:spcPts val="0"/>
              </a:spcBef>
              <a:spcAft>
                <a:spcPts val="0"/>
              </a:spcAft>
              <a:buFont typeface="Symbol"/>
              <a:buChar char="·"/>
            </a:pPr>
            <a:r>
              <a:rPr lang="it-IT" sz="2800" spc="50">
                <a:solidFill>
                  <a:srgbClr val="000000"/>
                </a:solidFill>
                <a:latin typeface="Arial" pitchFamily="2" panose="2263545234"/>
              </a:rPr>
              <a:t>I costi di capitale del nucleare delle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800" spc="-10">
                <a:solidFill>
                  <a:srgbClr val="000000"/>
                </a:solidFill>
                <a:latin typeface="Arial" pitchFamily="2" panose="2263545234"/>
              </a:rPr>
              <a:t>valutazioni di mercato sono </a:t>
            </a:r>
            <a:r>
              <a:rPr lang="it-IT" sz="2850" b="1" spc="-10">
                <a:solidFill>
                  <a:srgbClr val="000000"/>
                </a:solidFill>
                <a:latin typeface="Arial" pitchFamily="2" panose="2263545234"/>
              </a:rPr>
              <a:t>più che doppi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4140"/>
              </a:spcAft>
            </a:pPr>
            <a:r>
              <a:rPr lang="it-IT" sz="2850" b="1" spc="-30">
                <a:solidFill>
                  <a:srgbClr val="000000"/>
                </a:solidFill>
                <a:latin typeface="Arial" pitchFamily="2" panose="2263545234"/>
              </a:rPr>
              <a:t>rispetto alle stime “ufficiali” </a:t>
            </a:r>
          </a:p>
        </p:txBody>
      </p:sp>
    </p:spTree>
  </p:cSld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00000"/>
          </a:schemeClr>
        </a:solidFill>
      </p:bgPr>
    </p:bg>
    <p:spTree>
      <p:nvGrpSpPr>
        <p:cNvPr id="176" name=""/>
        <p:cNvGrpSpPr/>
        <p:nvPr/>
      </p:nvGrpSpPr>
      <p:grpSpPr/>
      <p:pic>
        <p:nvPicPr>
          <p:cNvPr id="180" name="Image.jpg"/>
          <p:cNvPicPr/>
          <p:nvPr/>
        </p:nvPicPr>
        <p:blipFill>
          <a:blip r:embed="rId92"/>
          <a:stretch>
            <a:fillRect/>
          </a:stretch>
        </p:blipFill>
        <p:spPr>
          <a:xfrm>
            <a:off x="755650" y="6193790"/>
            <a:ext cx="9168765" cy="1023620"/>
          </a:xfrm>
          <a:prstGeom prst="rect">
            <a:avLst/>
          </a:prstGeom>
        </p:spPr>
      </p:pic>
      <p:sp>
        <p:nvSpPr>
          <p:cNvPr id="178" name=""/>
          <p:cNvSpPr/>
          <p:nvPr>
            <p:ph type="body" idx="10"/>
          </p:nvPr>
        </p:nvSpPr>
        <p:spPr>
          <a:xfrm>
            <a:off x="755650" y="1358900"/>
            <a:ext cx="9169400" cy="4834890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731520" marR="0" indent="0" algn="l">
              <a:lnSpc>
                <a:spcPct val="86399"/>
              </a:lnSpc>
              <a:spcAft>
                <a:spcPts val="0"/>
              </a:spcAft>
            </a:pPr>
            <a:r>
              <a:rPr lang="it-IT" sz="3250" b="1" spc="-20">
                <a:solidFill>
                  <a:srgbClr val="669900"/>
                </a:solidFill>
                <a:latin typeface="Arial" pitchFamily="2" panose="2263545234"/>
              </a:rPr>
              <a:t>Quanto costa l’elettricità da nucleare? </a:t>
            </a:r>
          </a:p>
          <a:p>
            <a:pPr marL="822960" marR="0" indent="0" algn="l">
              <a:lnSpc>
                <a:spcPct val="95999"/>
              </a:lnSpc>
              <a:spcBef>
                <a:spcPts val="5760"/>
              </a:spcBef>
              <a:spcAft>
                <a:spcPts val="0"/>
              </a:spcAft>
            </a:pPr>
            <a:r>
              <a:rPr lang="it-IT" sz="2800" spc="10">
                <a:solidFill>
                  <a:srgbClr val="000000"/>
                </a:solidFill>
                <a:latin typeface="Arial" pitchFamily="2" panose="2263545234"/>
              </a:rPr>
              <a:t>• Accettando la modalità di calcolo del DOE, e </a:t>
            </a:r>
          </a:p>
          <a:p>
            <a:pPr marL="1143000" marR="0" indent="0" algn="l">
              <a:lnSpc>
                <a:spcPct val="95999"/>
              </a:lnSpc>
              <a:spcBef>
                <a:spcPts val="180"/>
              </a:spcBef>
              <a:spcAft>
                <a:spcPts val="0"/>
              </a:spcAft>
            </a:pPr>
            <a:r>
              <a:rPr lang="it-IT" sz="2800" spc="0">
                <a:solidFill>
                  <a:srgbClr val="000000"/>
                </a:solidFill>
                <a:latin typeface="Arial" pitchFamily="2" panose="2263545234"/>
              </a:rPr>
              <a:t>sostituendo una cifra più coerente con le </a:t>
            </a:r>
          </a:p>
          <a:p>
            <a:pPr marL="1143000" marR="0" indent="0" algn="l">
              <a:lnSpc>
                <a:spcPct val="95999"/>
              </a:lnSpc>
              <a:spcBef>
                <a:spcPts val="180"/>
              </a:spcBef>
              <a:spcAft>
                <a:spcPts val="0"/>
              </a:spcAft>
            </a:pPr>
            <a:r>
              <a:rPr lang="it-IT" sz="2800" spc="0">
                <a:solidFill>
                  <a:srgbClr val="000000"/>
                </a:solidFill>
                <a:latin typeface="Arial" pitchFamily="2" panose="2263545234"/>
              </a:rPr>
              <a:t>cifre proposte dal mercato si ottiene un costo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800" spc="0">
                <a:solidFill>
                  <a:srgbClr val="000000"/>
                </a:solidFill>
                <a:latin typeface="Arial" pitchFamily="2" panose="2263545234"/>
              </a:rPr>
              <a:t>del kWh da nuovo impianto nucleare </a:t>
            </a:r>
            <a:r>
              <a:rPr lang="it-IT" sz="2850" b="1" spc="0">
                <a:solidFill>
                  <a:srgbClr val="000000"/>
                </a:solidFill>
                <a:latin typeface="Arial" pitchFamily="2" panose="2263545234"/>
              </a:rPr>
              <a:t>pari ad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12060"/>
              </a:spcAft>
            </a:pPr>
            <a:r>
              <a:rPr lang="it-IT" sz="2850" b="1" spc="-30">
                <a:solidFill>
                  <a:srgbClr val="000000"/>
                </a:solidFill>
                <a:latin typeface="Arial" pitchFamily="2" panose="2263545234"/>
              </a:rPr>
              <a:t>almeno 18 centesimi di dollaro per kWh </a:t>
            </a:r>
          </a:p>
        </p:txBody>
      </p:sp>
    </p:spTree>
  </p:cSld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00000"/>
          </a:schemeClr>
        </a:solidFill>
      </p:bgPr>
    </p:bg>
    <p:spTree>
      <p:nvGrpSpPr>
        <p:cNvPr id="181" name=""/>
        <p:cNvGrpSpPr/>
        <p:nvPr/>
      </p:nvGrpSpPr>
      <p:grpSpPr/>
      <p:pic>
        <p:nvPicPr>
          <p:cNvPr id="185" name="Image.jpg"/>
          <p:cNvPicPr/>
          <p:nvPr/>
        </p:nvPicPr>
        <p:blipFill>
          <a:blip r:embed="rId97"/>
          <a:stretch>
            <a:fillRect/>
          </a:stretch>
        </p:blipFill>
        <p:spPr>
          <a:xfrm>
            <a:off x="755650" y="6193790"/>
            <a:ext cx="9168765" cy="1014730"/>
          </a:xfrm>
          <a:prstGeom prst="rect">
            <a:avLst/>
          </a:prstGeom>
        </p:spPr>
      </p:pic>
      <p:sp>
        <p:nvSpPr>
          <p:cNvPr id="183" name=""/>
          <p:cNvSpPr/>
          <p:nvPr>
            <p:ph type="body" idx="10"/>
          </p:nvPr>
        </p:nvSpPr>
        <p:spPr>
          <a:xfrm>
            <a:off x="755650" y="1346200"/>
            <a:ext cx="9169400" cy="4847590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731520" marR="0" indent="0" algn="l">
              <a:lnSpc>
                <a:spcPct val="95999"/>
              </a:lnSpc>
              <a:spcAft>
                <a:spcPts val="0"/>
              </a:spcAft>
            </a:pPr>
            <a:r>
              <a:rPr lang="it-IT" sz="3650" b="1" spc="0">
                <a:solidFill>
                  <a:srgbClr val="669900"/>
                </a:solidFill>
                <a:latin typeface="Arial" pitchFamily="2" panose="2263545234"/>
              </a:rPr>
              <a:t>I costi di lungo termine </a:t>
            </a:r>
          </a:p>
          <a:p>
            <a:pPr marL="822960" marR="0" indent="365760" algn="l">
              <a:lnSpc>
                <a:spcPct val="95999"/>
              </a:lnSpc>
              <a:spcBef>
                <a:spcPts val="1260"/>
              </a:spcBef>
              <a:spcAft>
                <a:spcPts val="0"/>
              </a:spcAft>
              <a:buFont typeface="Symbol"/>
              <a:buChar char="·"/>
            </a:pPr>
            <a:r>
              <a:rPr lang="it-IT" sz="2800" spc="50">
                <a:solidFill>
                  <a:srgbClr val="000000"/>
                </a:solidFill>
                <a:latin typeface="Arial" pitchFamily="2" panose="2263545234"/>
              </a:rPr>
              <a:t>Smantellamento delle centrali (tra 90 anni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800" spc="0">
                <a:solidFill>
                  <a:srgbClr val="000000"/>
                </a:solidFill>
                <a:latin typeface="Arial" pitchFamily="2" panose="2263545234"/>
              </a:rPr>
              <a:t>per un EPR ordinato oggi) </a:t>
            </a:r>
          </a:p>
          <a:p>
            <a:pPr marL="822960" marR="0" indent="365760" algn="l">
              <a:lnSpc>
                <a:spcPct val="95999"/>
              </a:lnSpc>
              <a:spcBef>
                <a:spcPts val="180"/>
              </a:spcBef>
              <a:spcAft>
                <a:spcPts val="0"/>
              </a:spcAft>
              <a:buFont typeface="Symbol"/>
              <a:buChar char="·"/>
            </a:pPr>
            <a:r>
              <a:rPr lang="it-IT" sz="2800" spc="70">
                <a:solidFill>
                  <a:srgbClr val="000000"/>
                </a:solidFill>
                <a:latin typeface="Arial" pitchFamily="2" panose="2263545234"/>
              </a:rPr>
              <a:t>Gestione scorie a lungo termine </a:t>
            </a:r>
          </a:p>
          <a:p>
            <a:pPr marL="822960" marR="0" indent="365760" algn="l">
              <a:lnSpc>
                <a:spcPct val="85439"/>
              </a:lnSpc>
              <a:spcBef>
                <a:spcPts val="4860"/>
              </a:spcBef>
              <a:spcAft>
                <a:spcPts val="0"/>
              </a:spcAft>
              <a:buFont typeface="Symbol"/>
              <a:buChar char="·"/>
            </a:pPr>
            <a:r>
              <a:rPr lang="it-IT" sz="2800" spc="60">
                <a:solidFill>
                  <a:srgbClr val="000000"/>
                </a:solidFill>
                <a:latin typeface="Arial" pitchFamily="2" panose="2263545234"/>
              </a:rPr>
              <a:t>Per UK, l’House of Commons Comitee of </a:t>
            </a:r>
          </a:p>
          <a:p>
            <a:pPr marL="0" marR="0" indent="0" algn="ctr">
              <a:lnSpc>
                <a:spcPct val="95999"/>
              </a:lnSpc>
              <a:spcBef>
                <a:spcPts val="180"/>
              </a:spcBef>
              <a:spcAft>
                <a:spcPts val="0"/>
              </a:spcAft>
            </a:pPr>
            <a:r>
              <a:rPr lang="it-IT" sz="2800" spc="0">
                <a:solidFill>
                  <a:srgbClr val="000000"/>
                </a:solidFill>
                <a:latin typeface="Arial" pitchFamily="2" panose="2263545234"/>
              </a:rPr>
              <a:t>public accounts valuta i costi per la bonifica </a:t>
            </a:r>
          </a:p>
          <a:p>
            <a:pPr marL="1143000" marR="0" indent="0" algn="l">
              <a:lnSpc>
                <a:spcPct val="82559"/>
              </a:lnSpc>
              <a:spcBef>
                <a:spcPts val="540"/>
              </a:spcBef>
              <a:spcAft>
                <a:spcPts val="0"/>
              </a:spcAft>
            </a:pPr>
            <a:r>
              <a:rPr lang="it-IT" sz="2800" spc="0">
                <a:solidFill>
                  <a:srgbClr val="000000"/>
                </a:solidFill>
                <a:latin typeface="Arial" pitchFamily="2" panose="2263545234"/>
              </a:rPr>
              <a:t>dei siti e la sistemazione delle scorie a 83 </a:t>
            </a:r>
          </a:p>
          <a:p>
            <a:pPr marL="1143000" marR="0" indent="0" algn="l">
              <a:lnSpc>
                <a:spcPct val="82559"/>
              </a:lnSpc>
              <a:spcBef>
                <a:spcPts val="720"/>
              </a:spcBef>
              <a:spcAft>
                <a:spcPts val="3600"/>
              </a:spcAft>
            </a:pPr>
            <a:r>
              <a:rPr lang="it-IT" sz="2800" spc="0">
                <a:solidFill>
                  <a:srgbClr val="000000"/>
                </a:solidFill>
                <a:latin typeface="Arial" pitchFamily="2" panose="2263545234"/>
              </a:rPr>
              <a:t>miliardi di sterline </a:t>
            </a:r>
          </a:p>
        </p:txBody>
      </p:sp>
    </p:spTree>
  </p:cSld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00000"/>
          </a:schemeClr>
        </a:solidFill>
      </p:bgPr>
    </p:bg>
    <p:spTree>
      <p:nvGrpSpPr>
        <p:cNvPr id="186" name=""/>
        <p:cNvGrpSpPr/>
        <p:nvPr/>
      </p:nvGrpSpPr>
      <p:grpSpPr/>
      <p:pic>
        <p:nvPicPr>
          <p:cNvPr id="190" name="Image.jpg"/>
          <p:cNvPicPr/>
          <p:nvPr/>
        </p:nvPicPr>
        <p:blipFill>
          <a:blip r:embed="rId102"/>
          <a:stretch>
            <a:fillRect/>
          </a:stretch>
        </p:blipFill>
        <p:spPr>
          <a:xfrm>
            <a:off x="755650" y="6193790"/>
            <a:ext cx="9168765" cy="1023620"/>
          </a:xfrm>
          <a:prstGeom prst="rect">
            <a:avLst/>
          </a:prstGeom>
        </p:spPr>
      </p:pic>
      <p:sp>
        <p:nvSpPr>
          <p:cNvPr id="188" name=""/>
          <p:cNvSpPr/>
          <p:nvPr>
            <p:ph type="body" idx="10"/>
          </p:nvPr>
        </p:nvSpPr>
        <p:spPr>
          <a:xfrm>
            <a:off x="755650" y="1346200"/>
            <a:ext cx="9169400" cy="4847590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731520" marR="0" indent="0" algn="l">
              <a:lnSpc>
                <a:spcPct val="95999"/>
              </a:lnSpc>
              <a:spcAft>
                <a:spcPts val="0"/>
              </a:spcAft>
            </a:pPr>
            <a:r>
              <a:rPr lang="it-IT" sz="3650" b="1" spc="0">
                <a:solidFill>
                  <a:srgbClr val="669900"/>
                </a:solidFill>
                <a:latin typeface="Arial" pitchFamily="2" panose="2263545234"/>
              </a:rPr>
              <a:t>I reattori di “ultima generazione” </a:t>
            </a:r>
          </a:p>
          <a:p>
            <a:pPr marL="822960" marR="0" indent="365760" algn="l">
              <a:lnSpc>
                <a:spcPct val="86399"/>
              </a:lnSpc>
              <a:spcBef>
                <a:spcPts val="1080"/>
              </a:spcBef>
              <a:spcAft>
                <a:spcPts val="0"/>
              </a:spcAft>
              <a:buFont typeface="Symbol"/>
              <a:buChar char="·"/>
            </a:pPr>
            <a:r>
              <a:rPr lang="it-IT" sz="2800" spc="40">
                <a:solidFill>
                  <a:srgbClr val="000000"/>
                </a:solidFill>
                <a:latin typeface="Arial" pitchFamily="2" panose="2263545234"/>
              </a:rPr>
              <a:t>Due sono i principali modelli di reattori III+: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800" spc="0">
                <a:solidFill>
                  <a:srgbClr val="000000"/>
                </a:solidFill>
                <a:latin typeface="Arial" pitchFamily="2" panose="2263545234"/>
              </a:rPr>
              <a:t>l’EPR (European Pressurized Reactor)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800" spc="0">
                <a:solidFill>
                  <a:srgbClr val="000000"/>
                </a:solidFill>
                <a:latin typeface="Arial" pitchFamily="2" panose="2263545234"/>
              </a:rPr>
              <a:t>francese (AREVA) e l’AP1000 statunitense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800" spc="0">
                <a:solidFill>
                  <a:srgbClr val="000000"/>
                </a:solidFill>
                <a:latin typeface="Arial" pitchFamily="2" panose="2263545234"/>
              </a:rPr>
              <a:t>(Westinghouse). </a:t>
            </a:r>
          </a:p>
          <a:p>
            <a:pPr marL="822960" marR="0" indent="320040" algn="l">
              <a:lnSpc>
                <a:spcPct val="84479"/>
              </a:lnSpc>
              <a:spcBef>
                <a:spcPts val="2880"/>
              </a:spcBef>
              <a:spcAft>
                <a:spcPts val="0"/>
              </a:spcAft>
              <a:buFont typeface="Symbol"/>
              <a:buChar char="·"/>
            </a:pPr>
            <a:r>
              <a:rPr lang="it-IT" sz="2900" b="1" spc="-50">
                <a:solidFill>
                  <a:srgbClr val="669900"/>
                </a:solidFill>
                <a:latin typeface="Arial" pitchFamily="2" panose="2263545234"/>
              </a:rPr>
              <a:t>Ad oggi non ne funziona nemmeno uno</a:t>
            </a:r>
            <a:r>
              <a:rPr lang="it-IT" sz="2500" spc="-50">
                <a:solidFill>
                  <a:srgbClr val="669900"/>
                </a:solidFill>
                <a:latin typeface="Arial" pitchFamily="2" panose="2263545234"/>
              </a:rPr>
              <a:t>.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800" spc="0">
                <a:solidFill>
                  <a:srgbClr val="000000"/>
                </a:solidFill>
                <a:latin typeface="Arial" pitchFamily="2" panose="2263545234"/>
              </a:rPr>
              <a:t>Si tratta di reattori di nuovo tipo. L’EPR è il </a:t>
            </a:r>
          </a:p>
          <a:p>
            <a:pPr marL="0" marR="0" indent="0" algn="ctr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800" spc="0">
                <a:solidFill>
                  <a:srgbClr val="000000"/>
                </a:solidFill>
                <a:latin typeface="Arial" pitchFamily="2" panose="2263545234"/>
              </a:rPr>
              <a:t>più grande reattore mai costruito (oltre 1600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800" spc="10">
                <a:solidFill>
                  <a:srgbClr val="000000"/>
                </a:solidFill>
                <a:latin typeface="Arial" pitchFamily="2" panose="2263545234"/>
              </a:rPr>
              <a:t>MW). Due in cantiere: a Flamanville in </a:t>
            </a:r>
          </a:p>
          <a:p>
            <a:pPr marL="1143000" marR="0" indent="0" algn="l">
              <a:lnSpc>
                <a:spcPct val="79679"/>
              </a:lnSpc>
              <a:spcBef>
                <a:spcPts val="0"/>
              </a:spcBef>
              <a:spcAft>
                <a:spcPts val="1260"/>
              </a:spcAft>
            </a:pPr>
            <a:r>
              <a:rPr lang="it-IT" sz="2800" spc="0">
                <a:solidFill>
                  <a:srgbClr val="000000"/>
                </a:solidFill>
                <a:latin typeface="Arial" pitchFamily="2" panose="2263545234"/>
              </a:rPr>
              <a:t>Francia e a Olkiluoto in Finlandia. </a:t>
            </a:r>
          </a:p>
        </p:txBody>
      </p:sp>
    </p:spTree>
  </p:cSld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00000"/>
          </a:schemeClr>
        </a:solidFill>
      </p:bgPr>
    </p:bg>
    <p:spTree>
      <p:nvGrpSpPr>
        <p:cNvPr id="191" name=""/>
        <p:cNvGrpSpPr/>
        <p:nvPr/>
      </p:nvGrpSpPr>
      <p:grpSpPr/>
      <p:pic>
        <p:nvPicPr>
          <p:cNvPr id="196" name="Image.jpg"/>
          <p:cNvPicPr/>
          <p:nvPr/>
        </p:nvPicPr>
        <p:blipFill>
          <a:blip r:embed="rId107"/>
          <a:stretch>
            <a:fillRect/>
          </a:stretch>
        </p:blipFill>
        <p:spPr>
          <a:xfrm>
            <a:off x="770890" y="6193790"/>
            <a:ext cx="9144000" cy="1014730"/>
          </a:xfrm>
          <a:prstGeom prst="rect">
            <a:avLst/>
          </a:prstGeom>
        </p:spPr>
      </p:pic>
      <p:sp>
        <p:nvSpPr>
          <p:cNvPr id="193" name=""/>
          <p:cNvSpPr/>
          <p:nvPr>
            <p:ph type="body" idx="10"/>
          </p:nvPr>
        </p:nvSpPr>
        <p:spPr>
          <a:xfrm>
            <a:off x="758190" y="1384300"/>
            <a:ext cx="9169400" cy="654685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685800" marR="0" indent="0" algn="l">
              <a:lnSpc>
                <a:spcPct val="81599"/>
              </a:lnSpc>
              <a:spcAft>
                <a:spcPts val="1080"/>
              </a:spcAft>
            </a:pPr>
            <a:r>
              <a:rPr lang="it-IT" sz="3650" b="1" spc="-50">
                <a:solidFill>
                  <a:srgbClr val="669900"/>
                </a:solidFill>
                <a:latin typeface="Arial" pitchFamily="2" panose="2263545234"/>
              </a:rPr>
              <a:t>EPR: il caso finlandese </a:t>
            </a:r>
          </a:p>
        </p:txBody>
      </p:sp>
      <p:sp>
        <p:nvSpPr>
          <p:cNvPr id="194" name=""/>
          <p:cNvSpPr/>
          <p:nvPr>
            <p:ph type="body" idx="10"/>
          </p:nvPr>
        </p:nvSpPr>
        <p:spPr>
          <a:xfrm>
            <a:off x="758190" y="2038985"/>
            <a:ext cx="9169400" cy="4154805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822960" marR="0" indent="365760" algn="l">
              <a:lnSpc>
                <a:spcPct val="74879"/>
              </a:lnSpc>
              <a:spcAft>
                <a:spcPts val="0"/>
              </a:spcAft>
              <a:buFont typeface="Symbol"/>
              <a:buChar char="·"/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L’obiettivo era di costruire il nuovo reattore in </a:t>
            </a:r>
            <a:r>
              <a:rPr lang="it-IT" sz="2400" b="1" spc="0">
                <a:solidFill>
                  <a:srgbClr val="000000"/>
                </a:solidFill>
                <a:latin typeface="Arial" pitchFamily="2" panose="2263545234"/>
              </a:rPr>
              <a:t>48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b="1" spc="-40">
                <a:solidFill>
                  <a:srgbClr val="000000"/>
                </a:solidFill>
                <a:latin typeface="Arial" pitchFamily="2" panose="2263545234"/>
              </a:rPr>
              <a:t>mesi</a:t>
            </a:r>
            <a:r>
              <a:rPr lang="it-IT" sz="2400" spc="-40">
                <a:solidFill>
                  <a:srgbClr val="000000"/>
                </a:solidFill>
                <a:latin typeface="Arial" pitchFamily="2" panose="2263545234"/>
              </a:rPr>
              <a:t>, a un costo di 3,2 miliardi di euro per oltre 1600 </a:t>
            </a:r>
          </a:p>
          <a:p>
            <a:pPr marL="1143000" marR="0" indent="0" algn="l">
              <a:lnSpc>
                <a:spcPct val="767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MW </a:t>
            </a:r>
          </a:p>
          <a:p>
            <a:pPr marL="822960" marR="0" indent="365760" algn="l">
              <a:lnSpc>
                <a:spcPct val="86399"/>
              </a:lnSpc>
              <a:spcBef>
                <a:spcPts val="900"/>
              </a:spcBef>
              <a:spcAft>
                <a:spcPts val="0"/>
              </a:spcAft>
              <a:buFont typeface="Symbol"/>
              <a:buChar char="·"/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Il ritardo accumulato era già di 3 anni, e le “non </a:t>
            </a:r>
          </a:p>
          <a:p>
            <a:pPr marL="1143000" marR="0" indent="0" algn="l">
              <a:lnSpc>
                <a:spcPct val="7775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-50">
                <a:solidFill>
                  <a:srgbClr val="000000"/>
                </a:solidFill>
                <a:latin typeface="Arial" pitchFamily="2" panose="2263545234"/>
              </a:rPr>
              <a:t>conformità” accertate dall’ente di sicurezza nucleare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-50">
                <a:solidFill>
                  <a:srgbClr val="000000"/>
                </a:solidFill>
                <a:latin typeface="Arial" pitchFamily="2" panose="2263545234"/>
              </a:rPr>
              <a:t>STUK erano oltre 2.100 nell’agosto 2008. </a:t>
            </a:r>
          </a:p>
          <a:p>
            <a:pPr marL="822960" marR="0" indent="365760" algn="l">
              <a:lnSpc>
                <a:spcPct val="75839"/>
              </a:lnSpc>
              <a:spcBef>
                <a:spcPts val="360"/>
              </a:spcBef>
              <a:spcAft>
                <a:spcPts val="0"/>
              </a:spcAft>
              <a:buFont typeface="Symbol"/>
              <a:buChar char="·"/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Le stime attuali del costo finale sono di un aumento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-50">
                <a:solidFill>
                  <a:srgbClr val="000000"/>
                </a:solidFill>
                <a:latin typeface="Arial" pitchFamily="2" panose="2263545234"/>
              </a:rPr>
              <a:t>di almeno del 50% rispetto alle previsioni. Già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-40">
                <a:solidFill>
                  <a:srgbClr val="000000"/>
                </a:solidFill>
                <a:latin typeface="Arial" pitchFamily="2" panose="2263545234"/>
              </a:rPr>
              <a:t>“certificato” un aumento di costi di 2,3 mld €. </a:t>
            </a:r>
          </a:p>
          <a:p>
            <a:pPr marL="822960" marR="0" indent="32004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  <a:buFont typeface="Symbol"/>
              <a:buChar char="·"/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Alla richiesta di quanto costerà l’EPR, la Presidente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-50">
                <a:solidFill>
                  <a:srgbClr val="000000"/>
                </a:solidFill>
                <a:latin typeface="Arial" pitchFamily="2" panose="2263545234"/>
              </a:rPr>
              <a:t>di Areva Anne Lauvergeon ha risposto “ve lo diremo </a:t>
            </a:r>
          </a:p>
          <a:p>
            <a:pPr marL="1143000" marR="0" indent="0" algn="l">
              <a:lnSpc>
                <a:spcPct val="80639"/>
              </a:lnSpc>
              <a:spcBef>
                <a:spcPts val="0"/>
              </a:spcBef>
              <a:spcAft>
                <a:spcPts val="360"/>
              </a:spcAft>
            </a:pPr>
            <a:r>
              <a:rPr lang="it-IT" sz="2400" spc="-10">
                <a:solidFill>
                  <a:srgbClr val="000000"/>
                </a:solidFill>
                <a:latin typeface="Arial" pitchFamily="2" panose="2263545234"/>
              </a:rPr>
              <a:t>quando sarà completato” </a:t>
            </a:r>
          </a:p>
        </p:txBody>
      </p:sp>
    </p:spTree>
  </p:cSld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00000"/>
          </a:schemeClr>
        </a:solidFill>
      </p:bgPr>
    </p:bg>
    <p:spTree>
      <p:nvGrpSpPr>
        <p:cNvPr id="197" name=""/>
        <p:cNvGrpSpPr/>
        <p:nvPr/>
      </p:nvGrpSpPr>
      <p:grpSpPr/>
      <p:pic>
        <p:nvPicPr>
          <p:cNvPr id="202" name="Image.jpg"/>
          <p:cNvPicPr/>
          <p:nvPr/>
        </p:nvPicPr>
        <p:blipFill>
          <a:blip r:embed="rId112"/>
          <a:stretch>
            <a:fillRect/>
          </a:stretch>
        </p:blipFill>
        <p:spPr>
          <a:xfrm>
            <a:off x="755650" y="6193790"/>
            <a:ext cx="9168765" cy="1023620"/>
          </a:xfrm>
          <a:prstGeom prst="rect">
            <a:avLst/>
          </a:prstGeom>
        </p:spPr>
      </p:pic>
      <p:sp>
        <p:nvSpPr>
          <p:cNvPr id="199" name=""/>
          <p:cNvSpPr/>
          <p:nvPr>
            <p:ph type="body" idx="10"/>
          </p:nvPr>
        </p:nvSpPr>
        <p:spPr>
          <a:xfrm>
            <a:off x="755650" y="1346200"/>
            <a:ext cx="9169400" cy="716915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731520" marR="0" indent="0" algn="l">
              <a:lnSpc>
                <a:spcPct val="80639"/>
              </a:lnSpc>
              <a:spcAft>
                <a:spcPts val="1620"/>
              </a:spcAft>
            </a:pPr>
            <a:r>
              <a:rPr lang="it-IT" sz="3700" b="1" spc="0">
                <a:solidFill>
                  <a:srgbClr val="669900"/>
                </a:solidFill>
                <a:latin typeface="Arial" pitchFamily="2" panose="2263545234"/>
              </a:rPr>
              <a:t>EPR: soldi a basso tasso </a:t>
            </a:r>
          </a:p>
        </p:txBody>
      </p:sp>
      <p:sp>
        <p:nvSpPr>
          <p:cNvPr id="200" name=""/>
          <p:cNvSpPr/>
          <p:nvPr>
            <p:ph type="body" idx="10"/>
          </p:nvPr>
        </p:nvSpPr>
        <p:spPr>
          <a:xfrm>
            <a:off x="755650" y="2063115"/>
            <a:ext cx="9169400" cy="4130675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822960" marR="0" indent="320040" algn="l">
              <a:lnSpc>
                <a:spcPct val="95999"/>
              </a:lnSpc>
              <a:spcAft>
                <a:spcPts val="0"/>
              </a:spcAft>
              <a:buFont typeface="Symbol"/>
              <a:buChar char="·"/>
            </a:pPr>
            <a:r>
              <a:rPr lang="it-IT" sz="2400" spc="70">
                <a:solidFill>
                  <a:srgbClr val="000000"/>
                </a:solidFill>
                <a:latin typeface="Arial" pitchFamily="2" panose="2263545234"/>
              </a:rPr>
              <a:t>A guidare il consorzio di banche per il finanziamento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90">
                <a:solidFill>
                  <a:srgbClr val="000000"/>
                </a:solidFill>
                <a:latin typeface="Arial" pitchFamily="2" panose="2263545234"/>
              </a:rPr>
              <a:t>di 1,95 mld. € (circa il 60% del costo complessivo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70">
                <a:solidFill>
                  <a:srgbClr val="000000"/>
                </a:solidFill>
                <a:latin typeface="Arial" pitchFamily="2" panose="2263545234"/>
              </a:rPr>
              <a:t>del progetto approvato) a un tasso di interesse del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50">
                <a:solidFill>
                  <a:srgbClr val="000000"/>
                </a:solidFill>
                <a:latin typeface="Arial" pitchFamily="2" panose="2263545234"/>
              </a:rPr>
              <a:t>2,6%, è stata la </a:t>
            </a:r>
            <a:r>
              <a:rPr lang="it-IT" sz="2400" i="1" spc="0">
                <a:solidFill>
                  <a:srgbClr val="000000"/>
                </a:solidFill>
                <a:latin typeface="Arial" pitchFamily="2" panose="2263545234"/>
              </a:rPr>
              <a:t>Bayerische Landesbank</a:t>
            </a:r>
            <a:r>
              <a:rPr lang="it-IT" sz="2400" spc="50">
                <a:solidFill>
                  <a:srgbClr val="000000"/>
                </a:solidFill>
                <a:latin typeface="Arial" pitchFamily="2" panose="2263545234"/>
              </a:rPr>
              <a:t>, controllata </a:t>
            </a:r>
          </a:p>
          <a:p>
            <a:pPr marL="1143000" marR="0" indent="0" algn="l">
              <a:lnSpc>
                <a:spcPct val="82559"/>
              </a:lnSpc>
              <a:spcBef>
                <a:spcPts val="180"/>
              </a:spcBef>
              <a:spcAft>
                <a:spcPts val="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dallo stato tedesco della Baviera. </a:t>
            </a:r>
          </a:p>
          <a:p>
            <a:pPr marL="822960" marR="0" indent="365760" algn="l">
              <a:lnSpc>
                <a:spcPct val="95999"/>
              </a:lnSpc>
              <a:spcBef>
                <a:spcPts val="3960"/>
              </a:spcBef>
              <a:spcAft>
                <a:spcPts val="0"/>
              </a:spcAft>
              <a:buFont typeface="Symbol"/>
              <a:buChar char="·"/>
            </a:pPr>
            <a:r>
              <a:rPr lang="it-IT" sz="2400" spc="50">
                <a:solidFill>
                  <a:srgbClr val="000000"/>
                </a:solidFill>
                <a:latin typeface="Arial" pitchFamily="2" panose="2263545234"/>
              </a:rPr>
              <a:t>Coinvolti anche due istituti di credito all’esportazione: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80">
                <a:solidFill>
                  <a:srgbClr val="000000"/>
                </a:solidFill>
                <a:latin typeface="Arial" pitchFamily="2" panose="2263545234"/>
              </a:rPr>
              <a:t>la francese </a:t>
            </a:r>
            <a:r>
              <a:rPr lang="it-IT" sz="2400" i="1" spc="0">
                <a:solidFill>
                  <a:srgbClr val="000000"/>
                </a:solidFill>
                <a:latin typeface="Arial" pitchFamily="2" panose="2263545234"/>
              </a:rPr>
              <a:t>Coface</a:t>
            </a:r>
            <a:r>
              <a:rPr lang="it-IT" sz="2400" spc="80">
                <a:solidFill>
                  <a:srgbClr val="000000"/>
                </a:solidFill>
                <a:latin typeface="Arial" pitchFamily="2" panose="2263545234"/>
              </a:rPr>
              <a:t>, con una garanzia di credito di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180">
                <a:solidFill>
                  <a:srgbClr val="000000"/>
                </a:solidFill>
                <a:latin typeface="Arial" pitchFamily="2" panose="2263545234"/>
              </a:rPr>
              <a:t>610 M €, per coprire le forniture di Areva, e la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3060"/>
              </a:spcAft>
            </a:pPr>
            <a:r>
              <a:rPr lang="it-IT" sz="2400" i="1" spc="0">
                <a:solidFill>
                  <a:srgbClr val="000000"/>
                </a:solidFill>
                <a:latin typeface="Arial" pitchFamily="2" panose="2263545234"/>
              </a:rPr>
              <a:t>Swedish Export Agency</a:t>
            </a:r>
            <a:r>
              <a:rPr lang="it-IT" sz="2400" spc="30">
                <a:solidFill>
                  <a:srgbClr val="000000"/>
                </a:solidFill>
                <a:latin typeface="Arial" pitchFamily="2" panose="2263545234"/>
              </a:rPr>
              <a:t> (SEK) con 110 M €. </a:t>
            </a:r>
          </a:p>
        </p:txBody>
      </p:sp>
    </p:spTree>
  </p:cSld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00000"/>
          </a:schemeClr>
        </a:solidFill>
      </p:bgPr>
    </p:bg>
    <p:spTree>
      <p:nvGrpSpPr>
        <p:cNvPr id="203" name=""/>
        <p:cNvGrpSpPr/>
        <p:nvPr/>
      </p:nvGrpSpPr>
      <p:grpSpPr/>
      <p:pic>
        <p:nvPicPr>
          <p:cNvPr id="207" name="Image.jpg"/>
          <p:cNvPicPr/>
          <p:nvPr/>
        </p:nvPicPr>
        <p:blipFill>
          <a:blip r:embed="rId117"/>
          <a:stretch>
            <a:fillRect/>
          </a:stretch>
        </p:blipFill>
        <p:spPr>
          <a:xfrm>
            <a:off x="755650" y="6193790"/>
            <a:ext cx="9168765" cy="1023620"/>
          </a:xfrm>
          <a:prstGeom prst="rect">
            <a:avLst/>
          </a:prstGeom>
        </p:spPr>
      </p:pic>
      <p:sp>
        <p:nvSpPr>
          <p:cNvPr id="205" name=""/>
          <p:cNvSpPr/>
          <p:nvPr>
            <p:ph type="body" idx="10"/>
          </p:nvPr>
        </p:nvSpPr>
        <p:spPr>
          <a:xfrm>
            <a:off x="755650" y="1397000"/>
            <a:ext cx="9169400" cy="4796790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731520" marR="0" indent="0" algn="l">
              <a:lnSpc>
                <a:spcPct val="95999"/>
              </a:lnSpc>
              <a:spcAft>
                <a:spcPts val="0"/>
              </a:spcAft>
            </a:pPr>
            <a:r>
              <a:rPr lang="it-IT" sz="2650" b="1" spc="-20">
                <a:solidFill>
                  <a:srgbClr val="669900"/>
                </a:solidFill>
                <a:latin typeface="Arial" pitchFamily="2" panose="2263545234"/>
              </a:rPr>
              <a:t>Dal Wall Street Journal Europe, 30 maggio 2008 </a:t>
            </a:r>
          </a:p>
          <a:p>
            <a:pPr marL="822960" marR="0" indent="0" algn="l">
              <a:lnSpc>
                <a:spcPct val="95999"/>
              </a:lnSpc>
              <a:spcBef>
                <a:spcPts val="1440"/>
              </a:spcBef>
              <a:spcAft>
                <a:spcPts val="0"/>
              </a:spcAft>
            </a:pPr>
            <a:r>
              <a:rPr lang="it-IT" sz="2400" spc="-50">
                <a:solidFill>
                  <a:srgbClr val="000000"/>
                </a:solidFill>
                <a:latin typeface="Verdana" pitchFamily="2" panose="2263545234"/>
              </a:rPr>
              <a:t>¥ The Italian government, whose public debt of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-20">
                <a:solidFill>
                  <a:srgbClr val="000000"/>
                </a:solidFill>
                <a:latin typeface="Verdana" pitchFamily="2" panose="2263545234"/>
              </a:rPr>
              <a:t>EUR 1,624 (</a:t>
            </a:r>
            <a:r>
              <a:rPr lang="it-IT" sz="2400" i="1" spc="-20">
                <a:solidFill>
                  <a:srgbClr val="000000"/>
                </a:solidFill>
                <a:latin typeface="Verdana" pitchFamily="2" panose="2263545234"/>
              </a:rPr>
              <a:t>1,670 al gennaio 2009, ndr</a:t>
            </a:r>
            <a:r>
              <a:rPr lang="it-IT" sz="2400" spc="-20">
                <a:solidFill>
                  <a:srgbClr val="000000"/>
                </a:solidFill>
                <a:latin typeface="Verdana" pitchFamily="2" panose="2263545234"/>
              </a:rPr>
              <a:t>) </a:t>
            </a:r>
          </a:p>
          <a:p>
            <a:pPr marL="1143000" marR="0" indent="0" algn="l">
              <a:lnSpc>
                <a:spcPct val="863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-50">
                <a:solidFill>
                  <a:srgbClr val="000000"/>
                </a:solidFill>
                <a:latin typeface="Verdana" pitchFamily="2" panose="2263545234"/>
              </a:rPr>
              <a:t>trillion is already the world's third largest, </a:t>
            </a:r>
          </a:p>
          <a:p>
            <a:pPr marL="1143000" marR="0" indent="0" algn="l">
              <a:lnSpc>
                <a:spcPct val="863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-30">
                <a:solidFill>
                  <a:srgbClr val="000000"/>
                </a:solidFill>
                <a:latin typeface="Verdana" pitchFamily="2" panose="2263545234"/>
              </a:rPr>
              <a:t>seems eager to dig deeper. Last week, </a:t>
            </a:r>
          </a:p>
          <a:p>
            <a:pPr marL="1143000" marR="0" indent="0" algn="l">
              <a:lnSpc>
                <a:spcPct val="863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-30">
                <a:solidFill>
                  <a:srgbClr val="000000"/>
                </a:solidFill>
                <a:latin typeface="Verdana" pitchFamily="2" panose="2263545234"/>
              </a:rPr>
              <a:t>recently re-elected Prime Minister Silvio </a:t>
            </a:r>
          </a:p>
          <a:p>
            <a:pPr marL="1143000" marR="0" indent="0" algn="l">
              <a:lnSpc>
                <a:spcPct val="863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-40">
                <a:solidFill>
                  <a:srgbClr val="000000"/>
                </a:solidFill>
                <a:latin typeface="Verdana" pitchFamily="2" panose="2263545234"/>
              </a:rPr>
              <a:t>Berlusconi made good on his campaign pledge </a:t>
            </a:r>
          </a:p>
          <a:p>
            <a:pPr marL="1143000" marR="0" indent="0" algn="l">
              <a:lnSpc>
                <a:spcPct val="863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-30">
                <a:solidFill>
                  <a:srgbClr val="000000"/>
                </a:solidFill>
                <a:latin typeface="Verdana" pitchFamily="2" panose="2263545234"/>
              </a:rPr>
              <a:t>to recommit Italy to nuclear power. This </a:t>
            </a:r>
          </a:p>
          <a:p>
            <a:pPr marL="1143000" marR="0" indent="0" algn="l">
              <a:lnSpc>
                <a:spcPct val="863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-30">
                <a:solidFill>
                  <a:srgbClr val="000000"/>
                </a:solidFill>
                <a:latin typeface="Verdana" pitchFamily="2" panose="2263545234"/>
              </a:rPr>
              <a:t>seemed just the thing to address the </a:t>
            </a:r>
          </a:p>
          <a:p>
            <a:pPr marL="1143000" marR="0" indent="0" algn="l">
              <a:lnSpc>
                <a:spcPct val="863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-60">
                <a:solidFill>
                  <a:srgbClr val="000000"/>
                </a:solidFill>
                <a:latin typeface="Verdana" pitchFamily="2" panose="2263545234"/>
              </a:rPr>
              <a:t>country's rising oil and gas prices and growing </a:t>
            </a:r>
          </a:p>
          <a:p>
            <a:pPr marL="1143000" marR="0" indent="0" algn="l">
              <a:lnSpc>
                <a:spcPct val="863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-60">
                <a:solidFill>
                  <a:srgbClr val="000000"/>
                </a:solidFill>
                <a:latin typeface="Verdana" pitchFamily="2" panose="2263545234"/>
              </a:rPr>
              <a:t>French electricity imports -- except for one </a:t>
            </a:r>
          </a:p>
          <a:p>
            <a:pPr marL="0" marR="0" indent="0" algn="ctr">
              <a:lnSpc>
                <a:spcPct val="863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0">
                <a:solidFill>
                  <a:srgbClr val="000000"/>
                </a:solidFill>
                <a:latin typeface="Verdana" pitchFamily="2" panose="2263545234"/>
              </a:rPr>
              <a:t>thing: </a:t>
            </a:r>
            <a:r>
              <a:rPr lang="it-IT" sz="2400" b="1" spc="0">
                <a:solidFill>
                  <a:srgbClr val="000000"/>
                </a:solidFill>
                <a:latin typeface="Verdana" pitchFamily="2" panose="2263545234"/>
              </a:rPr>
              <a:t>Mr. Berlusconi's promised nuclear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540"/>
              </a:spcAft>
            </a:pPr>
            <a:r>
              <a:rPr lang="it-IT" sz="2400" b="1" spc="-10">
                <a:solidFill>
                  <a:srgbClr val="000000"/>
                </a:solidFill>
                <a:latin typeface="Verdana" pitchFamily="2" panose="2263545234"/>
              </a:rPr>
              <a:t>power plants are unlikely to ever be built</a:t>
            </a:r>
            <a:r>
              <a:rPr lang="it-IT" sz="2400" spc="-10">
                <a:solidFill>
                  <a:srgbClr val="000000"/>
                </a:solidFill>
                <a:latin typeface="Verdana" pitchFamily="2" panose="2263545234"/>
              </a:rPr>
              <a:t>. </a:t>
            </a:r>
          </a:p>
        </p:txBody>
      </p:sp>
    </p:spTree>
  </p:cSld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EFC"/>
        </a:solidFill>
      </p:bgPr>
    </p:bg>
    <p:spTree>
      <p:nvGrpSpPr>
        <p:cNvPr id="208" name=""/>
        <p:cNvGrpSpPr/>
        <p:nvPr/>
      </p:nvGrpSpPr>
      <p:grpSpPr/>
      <p:pic>
        <p:nvPicPr>
          <p:cNvPr id="212" name="Image.jpg"/>
          <p:cNvPicPr/>
          <p:nvPr/>
        </p:nvPicPr>
        <p:blipFill>
          <a:blip r:embed="rId122"/>
          <a:stretch>
            <a:fillRect/>
          </a:stretch>
        </p:blipFill>
        <p:spPr>
          <a:xfrm>
            <a:off x="755650" y="1054735"/>
            <a:ext cx="9162415" cy="6153785"/>
          </a:xfrm>
          <a:prstGeom prst="rect">
            <a:avLst/>
          </a:prstGeom>
        </p:spPr>
      </p:pic>
      <p:sp>
        <p:nvSpPr>
          <p:cNvPr id="210" name=""/>
          <p:cNvSpPr/>
          <p:nvPr>
            <p:ph type="body" idx="10"/>
          </p:nvPr>
        </p:nvSpPr>
        <p:spPr>
          <a:xfrm>
            <a:off x="752475" y="660400"/>
            <a:ext cx="9169400" cy="394335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4343400" marR="0" indent="0" algn="l">
              <a:lnSpc>
                <a:spcPct val="74879"/>
              </a:lnSpc>
              <a:spcAft>
                <a:spcPts val="540"/>
              </a:spcAft>
            </a:pPr>
            <a:r>
              <a:rPr lang="it-IT" sz="2750" b="1" spc="-500">
                <a:solidFill>
                  <a:srgbClr val="020206"/>
                </a:solidFill>
                <a:latin typeface="Arial Narrow" pitchFamily="2" panose="2263545234"/>
              </a:rPr>
              <a:t>Problemi di sicurezza a Olkiluoto </a:t>
            </a:r>
          </a:p>
        </p:txBody>
      </p:sp>
      <p:sp>
        <p:nvSpPr>
          <p:cNvPr id="213" name=""/>
          <p:cNvSpPr/>
          <p:nvPr>
            <p:ph type="body" idx="10"/>
          </p:nvPr>
        </p:nvSpPr>
        <p:spPr>
          <a:xfrm>
            <a:off x="1085215" y="5860415"/>
            <a:ext cx="1264920" cy="211455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0" marR="0" indent="0" algn="l">
              <a:lnSpc>
                <a:spcPct val="81599"/>
              </a:lnSpc>
              <a:spcAft>
                <a:spcPts val="0"/>
              </a:spcAft>
            </a:pPr>
            <a:r>
              <a:rPr lang="it-IT" sz="1700" b="1" spc="-85">
                <a:solidFill>
                  <a:srgbClr val="020206"/>
                </a:solidFill>
                <a:latin typeface="Arial" pitchFamily="2" panose="2263545234"/>
              </a:rPr>
              <a:t>Fondamenta </a:t>
            </a:r>
          </a:p>
        </p:txBody>
      </p:sp>
      <p:sp>
        <p:nvSpPr>
          <p:cNvPr id="214" name=""/>
          <p:cNvSpPr/>
          <p:nvPr>
            <p:ph type="body" idx="10"/>
          </p:nvPr>
        </p:nvSpPr>
        <p:spPr>
          <a:xfrm>
            <a:off x="1225550" y="1574800"/>
            <a:ext cx="1551305" cy="211455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0" marR="0" indent="0" algn="l">
              <a:lnSpc>
                <a:spcPct val="81599"/>
              </a:lnSpc>
              <a:spcAft>
                <a:spcPts val="0"/>
              </a:spcAft>
            </a:pPr>
            <a:r>
              <a:rPr lang="it-IT" sz="1700" b="1" spc="-70">
                <a:solidFill>
                  <a:srgbClr val="020206"/>
                </a:solidFill>
                <a:latin typeface="Arial" pitchFamily="2" panose="2263545234"/>
              </a:rPr>
              <a:t>Liner in acciaio </a:t>
            </a:r>
          </a:p>
        </p:txBody>
      </p:sp>
      <p:sp>
        <p:nvSpPr>
          <p:cNvPr id="215" name=""/>
          <p:cNvSpPr/>
          <p:nvPr>
            <p:ph type="body" idx="10"/>
          </p:nvPr>
        </p:nvSpPr>
        <p:spPr>
          <a:xfrm>
            <a:off x="2785745" y="5857240"/>
            <a:ext cx="1198245" cy="509905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0" marR="0" indent="0" algn="ctr">
              <a:lnSpc>
                <a:spcPct val="95999"/>
              </a:lnSpc>
              <a:spcAft>
                <a:spcPts val="0"/>
              </a:spcAft>
            </a:pPr>
            <a:r>
              <a:rPr lang="it-IT" sz="1700" b="1" spc="-75">
                <a:solidFill>
                  <a:srgbClr val="020206"/>
                </a:solidFill>
                <a:latin typeface="Arial" pitchFamily="2" panose="2263545234"/>
              </a:rPr>
              <a:t>Contenitore </a:t>
            </a:r>
            <a:br/>
            <a:r>
              <a:rPr lang="it-IT" sz="1700" b="1" spc="-65">
                <a:solidFill>
                  <a:srgbClr val="020206"/>
                </a:solidFill>
                <a:latin typeface="Arial" pitchFamily="2" panose="2263545234"/>
              </a:rPr>
              <a:t>a pressione </a:t>
            </a:r>
          </a:p>
        </p:txBody>
      </p:sp>
      <p:sp>
        <p:nvSpPr>
          <p:cNvPr id="216" name=""/>
          <p:cNvSpPr/>
          <p:nvPr>
            <p:ph type="body" idx="10"/>
          </p:nvPr>
        </p:nvSpPr>
        <p:spPr>
          <a:xfrm>
            <a:off x="3429000" y="1452880"/>
            <a:ext cx="1136650" cy="513080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0" marR="0" indent="0" algn="ctr">
              <a:lnSpc>
                <a:spcPct val="95999"/>
              </a:lnSpc>
              <a:spcAft>
                <a:spcPts val="0"/>
              </a:spcAft>
            </a:pPr>
            <a:r>
              <a:rPr lang="it-IT" sz="1700" b="1" spc="-80">
                <a:solidFill>
                  <a:srgbClr val="020206"/>
                </a:solidFill>
                <a:latin typeface="Arial" pitchFamily="2" panose="2263545234"/>
              </a:rPr>
              <a:t>Generatore </a:t>
            </a:r>
            <a:br/>
            <a:r>
              <a:rPr lang="it-IT" sz="1700" b="1" spc="0">
                <a:solidFill>
                  <a:srgbClr val="020206"/>
                </a:solidFill>
                <a:latin typeface="Arial" pitchFamily="2" panose="2263545234"/>
              </a:rPr>
              <a:t>di vapore </a:t>
            </a:r>
          </a:p>
        </p:txBody>
      </p:sp>
      <p:sp>
        <p:nvSpPr>
          <p:cNvPr id="217" name=""/>
          <p:cNvSpPr/>
          <p:nvPr>
            <p:ph type="body" idx="10"/>
          </p:nvPr>
        </p:nvSpPr>
        <p:spPr>
          <a:xfrm>
            <a:off x="4145280" y="3211830"/>
            <a:ext cx="1591310" cy="210820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0" marR="0" indent="0" algn="l">
              <a:lnSpc>
                <a:spcPct val="81599"/>
              </a:lnSpc>
              <a:spcAft>
                <a:spcPts val="0"/>
              </a:spcAft>
            </a:pPr>
            <a:r>
              <a:rPr lang="it-IT" sz="1700" b="1" spc="-70">
                <a:solidFill>
                  <a:srgbClr val="020206"/>
                </a:solidFill>
                <a:latin typeface="Arial" pitchFamily="2" panose="2263545234"/>
              </a:rPr>
              <a:t>Pressurizzatore </a:t>
            </a:r>
          </a:p>
        </p:txBody>
      </p:sp>
      <p:sp>
        <p:nvSpPr>
          <p:cNvPr id="218" name=""/>
          <p:cNvSpPr/>
          <p:nvPr>
            <p:ph type="body" idx="10"/>
          </p:nvPr>
        </p:nvSpPr>
        <p:spPr>
          <a:xfrm>
            <a:off x="4276090" y="2291080"/>
            <a:ext cx="1435735" cy="214630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0" marR="0" indent="0" algn="l">
              <a:lnSpc>
                <a:spcPct val="82559"/>
              </a:lnSpc>
              <a:spcAft>
                <a:spcPts val="0"/>
              </a:spcAft>
            </a:pPr>
            <a:r>
              <a:rPr lang="it-IT" sz="1700" b="1" spc="-80">
                <a:solidFill>
                  <a:srgbClr val="020206"/>
                </a:solidFill>
                <a:latin typeface="Arial" pitchFamily="2" panose="2263545234"/>
              </a:rPr>
              <a:t>Contenimento </a:t>
            </a:r>
          </a:p>
        </p:txBody>
      </p:sp>
      <p:sp>
        <p:nvSpPr>
          <p:cNvPr id="219" name=""/>
          <p:cNvSpPr/>
          <p:nvPr>
            <p:ph type="body" idx="10"/>
          </p:nvPr>
        </p:nvSpPr>
        <p:spPr>
          <a:xfrm>
            <a:off x="4438015" y="5857240"/>
            <a:ext cx="843915" cy="509905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0" marR="0" indent="0" algn="ctr">
              <a:lnSpc>
                <a:spcPct val="95999"/>
              </a:lnSpc>
              <a:spcAft>
                <a:spcPts val="0"/>
              </a:spcAft>
            </a:pPr>
            <a:r>
              <a:rPr lang="it-IT" sz="1700" b="1" spc="-50">
                <a:solidFill>
                  <a:srgbClr val="020206"/>
                </a:solidFill>
                <a:latin typeface="Arial" pitchFamily="2" panose="2263545234"/>
              </a:rPr>
              <a:t>Circuito </a:t>
            </a:r>
            <a:br/>
            <a:r>
              <a:rPr lang="it-IT" sz="1700" b="1" spc="-85">
                <a:solidFill>
                  <a:srgbClr val="020206"/>
                </a:solidFill>
                <a:latin typeface="Arial" pitchFamily="2" panose="2263545234"/>
              </a:rPr>
              <a:t>primario </a:t>
            </a:r>
          </a:p>
        </p:txBody>
      </p:sp>
    </p:spTree>
  </p:cSld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D"/>
        </a:solidFill>
      </p:bgPr>
    </p:bg>
    <p:spTree>
      <p:nvGrpSpPr>
        <p:cNvPr id="220" name=""/>
        <p:cNvGrpSpPr/>
        <p:nvPr/>
      </p:nvGrpSpPr>
      <p:grpSpPr/>
      <p:sp>
        <p:nvSpPr>
          <p:cNvPr id="222" name=""/>
          <p:cNvSpPr/>
          <p:nvPr>
            <p:ph type="body" idx="10"/>
          </p:nvPr>
        </p:nvSpPr>
        <p:spPr>
          <a:xfrm>
            <a:off x="755650" y="636905"/>
            <a:ext cx="9159240" cy="6571615"/>
          </a:xfrm>
          <a:prstGeom prst="rect">
            <a:avLst/>
          </a:prstGeom>
          <a:solidFill>
            <a:srgbClr val="FFFFFD"/>
          </a:solidFill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algn="l"/>
            <a:r>
              <a:rPr lang="en-US" sz="100"/>
              <a:t> </a:t>
            </a:r>
          </a:p>
        </p:txBody>
      </p:sp>
      <p:pic>
        <p:nvPicPr>
          <p:cNvPr id="224" name="Image.jpg"/>
          <p:cNvPicPr/>
          <p:nvPr/>
        </p:nvPicPr>
        <p:blipFill>
          <a:blip r:embed="rId127"/>
          <a:stretch>
            <a:fillRect/>
          </a:stretch>
        </p:blipFill>
        <p:spPr>
          <a:xfrm>
            <a:off x="755650" y="636905"/>
            <a:ext cx="9159240" cy="6571615"/>
          </a:xfrm>
          <a:prstGeom prst="rect">
            <a:avLst/>
          </a:prstGeom>
        </p:spPr>
      </p:pic>
      <p:sp>
        <p:nvSpPr>
          <p:cNvPr id="225" name=""/>
          <p:cNvSpPr/>
          <p:nvPr>
            <p:ph type="body" idx="10"/>
          </p:nvPr>
        </p:nvSpPr>
        <p:spPr>
          <a:xfrm>
            <a:off x="5440680" y="792480"/>
            <a:ext cx="4145280" cy="312420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0" marR="0" indent="0" algn="ctr">
              <a:lnSpc>
                <a:spcPct val="74879"/>
              </a:lnSpc>
              <a:spcAft>
                <a:spcPts val="0"/>
              </a:spcAft>
            </a:pPr>
            <a:r>
              <a:rPr lang="it-IT" sz="2750" b="1" spc="-530">
                <a:solidFill>
                  <a:srgbClr val="000000"/>
                </a:solidFill>
                <a:latin typeface="Arial Narrow" pitchFamily="2" panose="2263545234"/>
              </a:rPr>
              <a:t>Problemi di sicurezza a Olkiluoto </a:t>
            </a:r>
          </a:p>
        </p:txBody>
      </p:sp>
      <p:sp>
        <p:nvSpPr>
          <p:cNvPr id="226" name=""/>
          <p:cNvSpPr/>
          <p:nvPr>
            <p:ph type="body" idx="10"/>
          </p:nvPr>
        </p:nvSpPr>
        <p:spPr>
          <a:xfrm>
            <a:off x="3282950" y="713105"/>
            <a:ext cx="1691640" cy="488315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0" marR="0" indent="0" algn="just">
              <a:lnSpc>
                <a:spcPct val="95999"/>
              </a:lnSpc>
              <a:spcAft>
                <a:spcPts val="180"/>
              </a:spcAft>
            </a:pPr>
            <a:r>
              <a:rPr lang="it-IT" sz="800" b="1" spc="-25">
                <a:solidFill>
                  <a:srgbClr val="000000"/>
                </a:solidFill>
                <a:latin typeface="Arial" pitchFamily="2" panose="2263545234"/>
              </a:rPr>
              <a:t>Generatore di vapore </a:t>
            </a:r>
            <a:r>
              <a:rPr lang="it-IT" sz="800" spc="-25">
                <a:solidFill>
                  <a:srgbClr val="000000"/>
                </a:solidFill>
                <a:latin typeface="Arial" pitchFamily="2" panose="2263545234"/>
              </a:rPr>
              <a:t>Gli standard di </a:t>
            </a:r>
            <a:r>
              <a:rPr lang="it-IT" sz="800" spc="-45">
                <a:solidFill>
                  <a:srgbClr val="000000"/>
                </a:solidFill>
                <a:latin typeface="Arial" pitchFamily="2" panose="2263545234"/>
              </a:rPr>
              <a:t>qualità non erano sufficienti e sono state </a:t>
            </a:r>
            <a:r>
              <a:rPr lang="it-IT" sz="800" spc="-35">
                <a:solidFill>
                  <a:srgbClr val="000000"/>
                </a:solidFill>
                <a:latin typeface="Arial" pitchFamily="2" panose="2263545234"/>
              </a:rPr>
              <a:t>effettuate delle riparazioni. I dettagli non </a:t>
            </a:r>
            <a:r>
              <a:rPr lang="it-IT" sz="800" spc="-20">
                <a:solidFill>
                  <a:srgbClr val="000000"/>
                </a:solidFill>
                <a:latin typeface="Arial" pitchFamily="2" panose="2263545234"/>
              </a:rPr>
              <a:t>sono pubblici. </a:t>
            </a:r>
          </a:p>
        </p:txBody>
      </p:sp>
      <p:sp>
        <p:nvSpPr>
          <p:cNvPr id="227" name=""/>
          <p:cNvSpPr/>
          <p:nvPr>
            <p:ph type="body" idx="10"/>
          </p:nvPr>
        </p:nvSpPr>
        <p:spPr>
          <a:xfrm>
            <a:off x="978535" y="709930"/>
            <a:ext cx="1819275" cy="859790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0" marR="0" indent="0" algn="l">
              <a:lnSpc>
                <a:spcPct val="95999"/>
              </a:lnSpc>
              <a:spcAft>
                <a:spcPts val="360"/>
              </a:spcAft>
            </a:pPr>
            <a:r>
              <a:rPr lang="it-IT" sz="800" b="1" spc="-10">
                <a:solidFill>
                  <a:srgbClr val="000000"/>
                </a:solidFill>
                <a:latin typeface="Arial" pitchFamily="2" panose="2263545234"/>
              </a:rPr>
              <a:t>Contenimento con liner in acciaio. </a:t>
            </a:r>
            <a:r>
              <a:rPr lang="it-IT" sz="800" spc="-25">
                <a:solidFill>
                  <a:srgbClr val="000000"/>
                </a:solidFill>
                <a:latin typeface="Arial" pitchFamily="2" panose="2263545234"/>
              </a:rPr>
              <a:t>L’azienda polacca ha effettuato le saldature </a:t>
            </a:r>
            <a:r>
              <a:rPr lang="it-IT" sz="800" spc="-20">
                <a:solidFill>
                  <a:srgbClr val="000000"/>
                </a:solidFill>
                <a:latin typeface="Arial" pitchFamily="2" panose="2263545234"/>
              </a:rPr>
              <a:t>a mano e non aveva alcuna esperienza </a:t>
            </a:r>
            <a:r>
              <a:rPr lang="it-IT" sz="800" spc="-40">
                <a:solidFill>
                  <a:srgbClr val="000000"/>
                </a:solidFill>
                <a:latin typeface="Arial" pitchFamily="2" panose="2263545234"/>
              </a:rPr>
              <a:t>precedente. Le saldature sembrano troppo </a:t>
            </a:r>
            <a:r>
              <a:rPr lang="it-IT" sz="800" spc="-10">
                <a:solidFill>
                  <a:srgbClr val="000000"/>
                </a:solidFill>
                <a:latin typeface="Arial" pitchFamily="2" panose="2263545234"/>
              </a:rPr>
              <a:t>distanti e sono stati aperti fori nei posti </a:t>
            </a:r>
            <a:r>
              <a:rPr lang="it-IT" sz="800" spc="-25">
                <a:solidFill>
                  <a:srgbClr val="000000"/>
                </a:solidFill>
                <a:latin typeface="Arial" pitchFamily="2" panose="2263545234"/>
              </a:rPr>
              <a:t>sbagliati. Durante un temporale è caduto </a:t>
            </a:r>
            <a:r>
              <a:rPr lang="it-IT" sz="800" spc="-30">
                <a:solidFill>
                  <a:srgbClr val="000000"/>
                </a:solidFill>
                <a:latin typeface="Arial" pitchFamily="2" panose="2263545234"/>
              </a:rPr>
              <a:t>danneggiandosi. </a:t>
            </a:r>
          </a:p>
        </p:txBody>
      </p:sp>
      <p:sp>
        <p:nvSpPr>
          <p:cNvPr id="228" name=""/>
          <p:cNvSpPr/>
          <p:nvPr>
            <p:ph type="body" idx="10"/>
          </p:nvPr>
        </p:nvSpPr>
        <p:spPr>
          <a:xfrm>
            <a:off x="4057015" y="1329055"/>
            <a:ext cx="1042035" cy="713105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0" marR="0" indent="0" algn="l">
              <a:lnSpc>
                <a:spcPct val="95999"/>
              </a:lnSpc>
              <a:spcAft>
                <a:spcPts val="0"/>
              </a:spcAft>
            </a:pPr>
            <a:r>
              <a:rPr lang="it-IT" sz="800" b="1" spc="-10">
                <a:solidFill>
                  <a:srgbClr val="000000"/>
                </a:solidFill>
                <a:latin typeface="Arial" pitchFamily="2" panose="2263545234"/>
              </a:rPr>
              <a:t>Contenimento. </a:t>
            </a:r>
            <a:r>
              <a:rPr lang="it-IT" sz="800" spc="-10">
                <a:solidFill>
                  <a:srgbClr val="000000"/>
                </a:solidFill>
                <a:latin typeface="Arial" pitchFamily="2" panose="2263545234"/>
              </a:rPr>
              <a:t>6 mesi </a:t>
            </a:r>
            <a:r>
              <a:rPr lang="it-IT" sz="800" spc="0">
                <a:solidFill>
                  <a:srgbClr val="000000"/>
                </a:solidFill>
                <a:latin typeface="Arial" pitchFamily="2" panose="2263545234"/>
              </a:rPr>
              <a:t>di ritardo per problemi </a:t>
            </a:r>
            <a:r>
              <a:rPr lang="it-IT" sz="800" spc="-35">
                <a:solidFill>
                  <a:srgbClr val="000000"/>
                </a:solidFill>
                <a:latin typeface="Arial" pitchFamily="2" panose="2263545234"/>
              </a:rPr>
              <a:t>per la cementazione. Le </a:t>
            </a:r>
            <a:r>
              <a:rPr lang="it-IT" sz="800" spc="0">
                <a:solidFill>
                  <a:srgbClr val="000000"/>
                </a:solidFill>
                <a:latin typeface="Arial" pitchFamily="2" panose="2263545234"/>
              </a:rPr>
              <a:t>implicazioni sulla sicurezza non sono </a:t>
            </a:r>
            <a:r>
              <a:rPr lang="it-IT" sz="800" spc="-30">
                <a:solidFill>
                  <a:srgbClr val="000000"/>
                </a:solidFill>
                <a:latin typeface="Arial" pitchFamily="2" panose="2263545234"/>
              </a:rPr>
              <a:t>ancora note. </a:t>
            </a:r>
          </a:p>
        </p:txBody>
      </p:sp>
      <p:sp>
        <p:nvSpPr>
          <p:cNvPr id="229" name=""/>
          <p:cNvSpPr/>
          <p:nvPr>
            <p:ph type="body" idx="10"/>
          </p:nvPr>
        </p:nvSpPr>
        <p:spPr>
          <a:xfrm>
            <a:off x="4053840" y="2154555"/>
            <a:ext cx="1075690" cy="850900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0" marR="0" indent="0" algn="just">
              <a:lnSpc>
                <a:spcPct val="95999"/>
              </a:lnSpc>
              <a:spcAft>
                <a:spcPts val="180"/>
              </a:spcAft>
            </a:pPr>
            <a:r>
              <a:rPr lang="it-IT" sz="800" b="1" spc="-35">
                <a:solidFill>
                  <a:srgbClr val="000000"/>
                </a:solidFill>
                <a:latin typeface="Arial" pitchFamily="2" panose="2263545234"/>
              </a:rPr>
              <a:t>Pressurizzatore. </a:t>
            </a:r>
            <a:r>
              <a:rPr lang="it-IT" sz="800" spc="-35">
                <a:solidFill>
                  <a:srgbClr val="000000"/>
                </a:solidFill>
                <a:latin typeface="Arial" pitchFamily="2" panose="2263545234"/>
              </a:rPr>
              <a:t>4 dei 5 pezzi sono stati rifatti per malfunzionamenti.STUK, </a:t>
            </a:r>
            <a:r>
              <a:rPr lang="it-IT" sz="800" spc="-20">
                <a:solidFill>
                  <a:srgbClr val="000000"/>
                </a:solidFill>
                <a:latin typeface="Arial" pitchFamily="2" panose="2263545234"/>
              </a:rPr>
              <a:t>TVO e Areva avevano </a:t>
            </a:r>
            <a:r>
              <a:rPr lang="it-IT" sz="800" spc="-10">
                <a:solidFill>
                  <a:srgbClr val="000000"/>
                </a:solidFill>
                <a:latin typeface="Arial" pitchFamily="2" panose="2263545234"/>
              </a:rPr>
              <a:t>ispezionato la struttura manon avevano rilevato il problema. </a:t>
            </a:r>
          </a:p>
        </p:txBody>
      </p:sp>
      <p:sp>
        <p:nvSpPr>
          <p:cNvPr id="230" name=""/>
          <p:cNvSpPr/>
          <p:nvPr>
            <p:ph type="body" idx="10"/>
          </p:nvPr>
        </p:nvSpPr>
        <p:spPr>
          <a:xfrm>
            <a:off x="5641975" y="1273810"/>
            <a:ext cx="3800475" cy="1384300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0" marR="0" indent="0" algn="l">
              <a:lnSpc>
                <a:spcPct val="95999"/>
              </a:lnSpc>
              <a:spcAft>
                <a:spcPts val="0"/>
              </a:spcAft>
            </a:pPr>
            <a:r>
              <a:rPr lang="it-IT" sz="800" spc="-20">
                <a:solidFill>
                  <a:srgbClr val="000000"/>
                </a:solidFill>
                <a:latin typeface="Arial" pitchFamily="2" panose="2263545234"/>
              </a:rPr>
              <a:t>Il più grande reattore ”primo di un tipo” del mondo è in costruzione in Finlandia. Sono già </a:t>
            </a:r>
            <a:r>
              <a:rPr lang="it-IT" sz="800" spc="-5">
                <a:solidFill>
                  <a:srgbClr val="000000"/>
                </a:solidFill>
                <a:latin typeface="Arial" pitchFamily="2" panose="2263545234"/>
              </a:rPr>
              <a:t>emersi oltre 2100 problemi di qualità registrati dall’Autorità di sicurezza. Finlandese </a:t>
            </a:r>
            <a:r>
              <a:rPr lang="it-IT" sz="800" spc="5">
                <a:solidFill>
                  <a:srgbClr val="000000"/>
                </a:solidFill>
                <a:latin typeface="Arial" pitchFamily="2" panose="2263545234"/>
              </a:rPr>
              <a:t>STUK Nucleare I compromessi fatti durante la costruzione aumentano i rischi di </a:t>
            </a:r>
            <a:r>
              <a:rPr lang="it-IT" sz="800" spc="-20">
                <a:solidFill>
                  <a:srgbClr val="000000"/>
                </a:solidFill>
                <a:latin typeface="Arial" pitchFamily="2" panose="2263545234"/>
              </a:rPr>
              <a:t>incidente. Le norme di sicurezza sono state violate per mesi senza che fossero denunciati </a:t>
            </a:r>
            <a:r>
              <a:rPr lang="it-IT" sz="800" spc="0">
                <a:solidFill>
                  <a:srgbClr val="000000"/>
                </a:solidFill>
                <a:latin typeface="Arial" pitchFamily="2" panose="2263545234"/>
              </a:rPr>
              <a:t>alla STUK, che ha dovuto consentire l’installazione di componenti al di sotto dello </a:t>
            </a:r>
            <a:r>
              <a:rPr lang="it-IT" sz="800" spc="-15">
                <a:solidFill>
                  <a:srgbClr val="000000"/>
                </a:solidFill>
                <a:latin typeface="Arial" pitchFamily="2" panose="2263545234"/>
              </a:rPr>
              <a:t>standard previsto laddove la loro rifabbricazione avesse richiesto troppo tempo o denaro. </a:t>
            </a:r>
          </a:p>
          <a:p>
            <a:pPr marL="0" marR="137160" indent="0" algn="l">
              <a:lnSpc>
                <a:spcPct val="95999"/>
              </a:lnSpc>
              <a:spcBef>
                <a:spcPts val="540"/>
              </a:spcBef>
              <a:spcAft>
                <a:spcPts val="180"/>
              </a:spcAft>
            </a:pPr>
            <a:r>
              <a:rPr lang="it-IT" sz="800" spc="-15">
                <a:solidFill>
                  <a:srgbClr val="000000"/>
                </a:solidFill>
                <a:latin typeface="Arial" pitchFamily="2" panose="2263545234"/>
              </a:rPr>
              <a:t>Il reattore ha 3 anni di ritardo. Il costruttore francese Areva dovrà probabilmente </a:t>
            </a:r>
            <a:r>
              <a:rPr lang="it-IT" sz="800" spc="-30">
                <a:solidFill>
                  <a:srgbClr val="000000"/>
                </a:solidFill>
                <a:latin typeface="Arial" pitchFamily="2" panose="2263545234"/>
              </a:rPr>
              <a:t>compensare l’investitore finlandese TVO per i ritardi che costeranno ai consumatori di </a:t>
            </a:r>
            <a:r>
              <a:rPr lang="it-IT" sz="800" spc="-20">
                <a:solidFill>
                  <a:srgbClr val="000000"/>
                </a:solidFill>
                <a:latin typeface="Arial" pitchFamily="2" panose="2263545234"/>
              </a:rPr>
              <a:t>elettricità 3,5 miliardi di euro in più. Se i problemi riscontrati in fase di costruzione si </a:t>
            </a:r>
            <a:r>
              <a:rPr lang="it-IT" sz="800" spc="-5">
                <a:solidFill>
                  <a:srgbClr val="000000"/>
                </a:solidFill>
                <a:latin typeface="Arial" pitchFamily="2" panose="2263545234"/>
              </a:rPr>
              <a:t>tradurranno in incidenti o minore disponibilità dell’impianto, il costo ricadrà sui </a:t>
            </a:r>
            <a:r>
              <a:rPr lang="it-IT" sz="800" spc="-10">
                <a:solidFill>
                  <a:srgbClr val="000000"/>
                </a:solidFill>
                <a:latin typeface="Arial" pitchFamily="2" panose="2263545234"/>
              </a:rPr>
              <a:t>consumatori finlandesi. </a:t>
            </a:r>
          </a:p>
        </p:txBody>
      </p:sp>
      <p:sp>
        <p:nvSpPr>
          <p:cNvPr id="231" name=""/>
          <p:cNvSpPr/>
          <p:nvPr>
            <p:ph type="body" idx="10"/>
          </p:nvPr>
        </p:nvSpPr>
        <p:spPr>
          <a:xfrm>
            <a:off x="1048385" y="5434330"/>
            <a:ext cx="1185545" cy="732155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0" marR="0" indent="0" algn="l">
              <a:lnSpc>
                <a:spcPct val="95999"/>
              </a:lnSpc>
              <a:spcAft>
                <a:spcPts val="180"/>
              </a:spcAft>
            </a:pPr>
            <a:r>
              <a:rPr lang="it-IT" sz="800" b="1" spc="0">
                <a:solidFill>
                  <a:srgbClr val="000000"/>
                </a:solidFill>
                <a:latin typeface="Arial" pitchFamily="2" panose="2263545234"/>
              </a:rPr>
              <a:t>Fondamenta edificio </a:t>
            </a:r>
            <a:r>
              <a:rPr lang="it-IT" sz="800" b="1" spc="-20">
                <a:solidFill>
                  <a:srgbClr val="000000"/>
                </a:solidFill>
                <a:latin typeface="Arial" pitchFamily="2" panose="2263545234"/>
              </a:rPr>
              <a:t>reattore.</a:t>
            </a:r>
            <a:r>
              <a:rPr lang="it-IT" sz="800" spc="-20">
                <a:solidFill>
                  <a:srgbClr val="000000"/>
                </a:solidFill>
                <a:latin typeface="Arial" pitchFamily="2" panose="2263545234"/>
              </a:rPr>
              <a:t> Eccesso d’acqua </a:t>
            </a:r>
            <a:r>
              <a:rPr lang="it-IT" sz="800" spc="-10">
                <a:solidFill>
                  <a:srgbClr val="000000"/>
                </a:solidFill>
                <a:latin typeface="Arial" pitchFamily="2" panose="2263545234"/>
              </a:rPr>
              <a:t>nel cemento e materiale </a:t>
            </a:r>
            <a:r>
              <a:rPr lang="it-IT" sz="800" spc="-20">
                <a:solidFill>
                  <a:srgbClr val="000000"/>
                </a:solidFill>
                <a:latin typeface="Arial" pitchFamily="2" panose="2263545234"/>
              </a:rPr>
              <a:t>troppo poroso per errori di progettazione e nei controlli </a:t>
            </a:r>
            <a:r>
              <a:rPr lang="it-IT" sz="800" spc="-10">
                <a:solidFill>
                  <a:srgbClr val="000000"/>
                </a:solidFill>
                <a:latin typeface="Arial" pitchFamily="2" panose="2263545234"/>
              </a:rPr>
              <a:t>di qualità </a:t>
            </a:r>
          </a:p>
        </p:txBody>
      </p:sp>
      <p:sp>
        <p:nvSpPr>
          <p:cNvPr id="232" name=""/>
          <p:cNvSpPr/>
          <p:nvPr>
            <p:ph type="body" idx="10"/>
          </p:nvPr>
        </p:nvSpPr>
        <p:spPr>
          <a:xfrm>
            <a:off x="2776855" y="5437505"/>
            <a:ext cx="1075690" cy="832485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0" marR="0" indent="0" algn="l">
              <a:lnSpc>
                <a:spcPct val="95999"/>
              </a:lnSpc>
              <a:spcAft>
                <a:spcPts val="180"/>
              </a:spcAft>
            </a:pPr>
            <a:r>
              <a:rPr lang="it-IT" sz="800" b="1" spc="-25">
                <a:solidFill>
                  <a:srgbClr val="000000"/>
                </a:solidFill>
                <a:latin typeface="Arial" pitchFamily="2" panose="2263545234"/>
              </a:rPr>
              <a:t>Vessel a pressione del </a:t>
            </a:r>
            <a:r>
              <a:rPr lang="it-IT" sz="800" b="1" spc="-10">
                <a:solidFill>
                  <a:srgbClr val="000000"/>
                </a:solidFill>
                <a:latin typeface="Arial" pitchFamily="2" panose="2263545234"/>
              </a:rPr>
              <a:t>reattore. </a:t>
            </a:r>
            <a:r>
              <a:rPr lang="it-IT" sz="800" spc="-10">
                <a:solidFill>
                  <a:srgbClr val="000000"/>
                </a:solidFill>
                <a:latin typeface="Arial" pitchFamily="2" panose="2263545234"/>
              </a:rPr>
              <a:t>5 di sei pezzi </a:t>
            </a:r>
            <a:r>
              <a:rPr lang="it-IT" sz="800" spc="0">
                <a:solidFill>
                  <a:srgbClr val="000000"/>
                </a:solidFill>
                <a:latin typeface="Arial" pitchFamily="2" panose="2263545234"/>
              </a:rPr>
              <a:t>non rispettavano gli </a:t>
            </a:r>
            <a:r>
              <a:rPr lang="it-IT" sz="800" spc="-30">
                <a:solidFill>
                  <a:srgbClr val="000000"/>
                </a:solidFill>
                <a:latin typeface="Arial" pitchFamily="2" panose="2263545234"/>
              </a:rPr>
              <a:t>standard francesi e sono </a:t>
            </a:r>
            <a:r>
              <a:rPr lang="it-IT" sz="800" spc="-10">
                <a:solidFill>
                  <a:srgbClr val="000000"/>
                </a:solidFill>
                <a:latin typeface="Arial" pitchFamily="2" panose="2263545234"/>
              </a:rPr>
              <a:t>stati rifatti. Anche qui </a:t>
            </a:r>
            <a:r>
              <a:rPr lang="it-IT" sz="800" spc="0">
                <a:solidFill>
                  <a:srgbClr val="000000"/>
                </a:solidFill>
                <a:latin typeface="Arial" pitchFamily="2" panose="2263545234"/>
              </a:rPr>
              <a:t>problemi con le </a:t>
            </a:r>
            <a:r>
              <a:rPr lang="it-IT" sz="800" spc="-20">
                <a:solidFill>
                  <a:srgbClr val="000000"/>
                </a:solidFill>
                <a:latin typeface="Arial" pitchFamily="2" panose="2263545234"/>
              </a:rPr>
              <a:t>saldature. </a:t>
            </a:r>
          </a:p>
        </p:txBody>
      </p:sp>
      <p:sp>
        <p:nvSpPr>
          <p:cNvPr id="233" name=""/>
          <p:cNvSpPr/>
          <p:nvPr>
            <p:ph type="body" idx="10"/>
          </p:nvPr>
        </p:nvSpPr>
        <p:spPr>
          <a:xfrm>
            <a:off x="4291330" y="5434330"/>
            <a:ext cx="1069975" cy="1448435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0" marR="0" indent="0" algn="l">
              <a:lnSpc>
                <a:spcPct val="95999"/>
              </a:lnSpc>
              <a:spcAft>
                <a:spcPts val="360"/>
              </a:spcAft>
            </a:pPr>
            <a:r>
              <a:rPr lang="it-IT" sz="800" b="1" spc="-10">
                <a:solidFill>
                  <a:srgbClr val="000000"/>
                </a:solidFill>
                <a:latin typeface="Arial" pitchFamily="2" panose="2263545234"/>
              </a:rPr>
              <a:t>Circuito primario di </a:t>
            </a:r>
            <a:r>
              <a:rPr lang="it-IT" sz="800" b="1" spc="-30">
                <a:solidFill>
                  <a:srgbClr val="000000"/>
                </a:solidFill>
                <a:latin typeface="Arial" pitchFamily="2" panose="2263545234"/>
              </a:rPr>
              <a:t>raffreddamento. </a:t>
            </a:r>
            <a:r>
              <a:rPr lang="it-IT" sz="800" spc="-30">
                <a:solidFill>
                  <a:srgbClr val="000000"/>
                </a:solidFill>
                <a:latin typeface="Arial" pitchFamily="2" panose="2263545234"/>
              </a:rPr>
              <a:t>Rifatte </a:t>
            </a:r>
            <a:r>
              <a:rPr lang="it-IT" sz="800" spc="-10">
                <a:solidFill>
                  <a:srgbClr val="000000"/>
                </a:solidFill>
                <a:latin typeface="Arial" pitchFamily="2" panose="2263545234"/>
              </a:rPr>
              <a:t>tutte e 8 le tubature </a:t>
            </a:r>
            <a:r>
              <a:rPr lang="it-IT" sz="800" spc="-15">
                <a:solidFill>
                  <a:srgbClr val="000000"/>
                </a:solidFill>
                <a:latin typeface="Arial" pitchFamily="2" panose="2263545234"/>
              </a:rPr>
              <a:t>perché il tentativo di </a:t>
            </a:r>
            <a:r>
              <a:rPr lang="it-IT" sz="800" spc="-30">
                <a:solidFill>
                  <a:srgbClr val="000000"/>
                </a:solidFill>
                <a:latin typeface="Arial" pitchFamily="2" panose="2263545234"/>
              </a:rPr>
              <a:t>ridurre i costi ha causato </a:t>
            </a:r>
            <a:r>
              <a:rPr lang="it-IT" sz="800" spc="0">
                <a:solidFill>
                  <a:srgbClr val="000000"/>
                </a:solidFill>
                <a:latin typeface="Arial" pitchFamily="2" panose="2263545234"/>
              </a:rPr>
              <a:t>errori che rendevano </a:t>
            </a:r>
            <a:r>
              <a:rPr lang="it-IT" sz="800" spc="-10">
                <a:solidFill>
                  <a:srgbClr val="000000"/>
                </a:solidFill>
                <a:latin typeface="Arial" pitchFamily="2" panose="2263545234"/>
              </a:rPr>
              <a:t>impossibile testare il rischio di rottura delle I </a:t>
            </a:r>
            <a:r>
              <a:rPr lang="it-IT" sz="800" spc="-30">
                <a:solidFill>
                  <a:srgbClr val="000000"/>
                </a:solidFill>
                <a:latin typeface="Arial" pitchFamily="2" panose="2263545234"/>
              </a:rPr>
              <a:t>nuovi tubi non sono stati tesati, nessuna garanzia </a:t>
            </a:r>
            <a:r>
              <a:rPr lang="it-IT" sz="800" spc="-10">
                <a:solidFill>
                  <a:srgbClr val="000000"/>
                </a:solidFill>
                <a:latin typeface="Arial" pitchFamily="2" panose="2263545234"/>
              </a:rPr>
              <a:t>che il problema è stato </a:t>
            </a:r>
            <a:r>
              <a:rPr lang="it-IT" sz="800" spc="0">
                <a:solidFill>
                  <a:srgbClr val="000000"/>
                </a:solidFill>
                <a:latin typeface="Arial" pitchFamily="2" panose="2263545234"/>
              </a:rPr>
              <a:t>risolto. </a:t>
            </a:r>
          </a:p>
        </p:txBody>
      </p:sp>
      <p:sp>
        <p:nvSpPr>
          <p:cNvPr id="234" name=""/>
          <p:cNvSpPr/>
          <p:nvPr>
            <p:ph type="body" idx="10"/>
          </p:nvPr>
        </p:nvSpPr>
        <p:spPr>
          <a:xfrm>
            <a:off x="7385050" y="5434330"/>
            <a:ext cx="1567180" cy="854075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0" marR="0" indent="0" algn="l">
              <a:lnSpc>
                <a:spcPct val="95999"/>
              </a:lnSpc>
              <a:spcAft>
                <a:spcPts val="180"/>
              </a:spcAft>
            </a:pPr>
            <a:r>
              <a:rPr lang="it-IT" sz="800" b="1" spc="-15">
                <a:solidFill>
                  <a:srgbClr val="000000"/>
                </a:solidFill>
                <a:latin typeface="Arial" pitchFamily="2" panose="2263545234"/>
              </a:rPr>
              <a:t>Fondamenta dell’edificio turbina. </a:t>
            </a:r>
            <a:r>
              <a:rPr lang="it-IT" sz="800" spc="0">
                <a:solidFill>
                  <a:srgbClr val="000000"/>
                </a:solidFill>
                <a:latin typeface="Arial" pitchFamily="2" panose="2263545234"/>
              </a:rPr>
              <a:t>Un subappaltattore indiano ha </a:t>
            </a:r>
            <a:r>
              <a:rPr lang="it-IT" sz="800" spc="-20">
                <a:solidFill>
                  <a:srgbClr val="000000"/>
                </a:solidFill>
                <a:latin typeface="Arial" pitchFamily="2" panose="2263545234"/>
              </a:rPr>
              <a:t>trascurato il fatto che d’inverno piove </a:t>
            </a:r>
            <a:r>
              <a:rPr lang="it-IT" sz="800" spc="-10">
                <a:solidFill>
                  <a:srgbClr val="000000"/>
                </a:solidFill>
                <a:latin typeface="Arial" pitchFamily="2" panose="2263545234"/>
              </a:rPr>
              <a:t>e l’acqua si infiltra nel cemento. </a:t>
            </a:r>
            <a:r>
              <a:rPr lang="it-IT" sz="800" spc="-25">
                <a:solidFill>
                  <a:srgbClr val="000000"/>
                </a:solidFill>
                <a:latin typeface="Arial" pitchFamily="2" panose="2263545234"/>
              </a:rPr>
              <a:t>L’espansione termica non era stata </a:t>
            </a:r>
            <a:r>
              <a:rPr lang="it-IT" sz="800" spc="-20">
                <a:solidFill>
                  <a:srgbClr val="000000"/>
                </a:solidFill>
                <a:latin typeface="Arial" pitchFamily="2" panose="2263545234"/>
              </a:rPr>
              <a:t>considerata e i lavori sono stati rifatti </a:t>
            </a:r>
            <a:r>
              <a:rPr lang="it-IT" sz="800" spc="-30">
                <a:solidFill>
                  <a:srgbClr val="000000"/>
                </a:solidFill>
                <a:latin typeface="Arial" pitchFamily="2" panose="2263545234"/>
              </a:rPr>
              <a:t>da capo. </a:t>
            </a:r>
          </a:p>
        </p:txBody>
      </p:sp>
      <p:sp>
        <p:nvSpPr>
          <p:cNvPr id="235" name=""/>
          <p:cNvSpPr/>
          <p:nvPr>
            <p:ph type="body" idx="10"/>
          </p:nvPr>
        </p:nvSpPr>
        <p:spPr>
          <a:xfrm>
            <a:off x="865505" y="7059295"/>
            <a:ext cx="3971925" cy="121920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0" marR="0" indent="0" algn="l">
              <a:lnSpc>
                <a:spcPct val="95999"/>
              </a:lnSpc>
              <a:spcAft>
                <a:spcPts val="0"/>
              </a:spcAft>
            </a:pPr>
            <a:r>
              <a:rPr lang="it-IT" sz="800" spc="-15">
                <a:solidFill>
                  <a:srgbClr val="000000"/>
                </a:solidFill>
                <a:latin typeface="Arial" pitchFamily="2" panose="2263545234"/>
              </a:rPr>
              <a:t>October 2007. All information based on publications by Finnish authorities or nuclear industry. </a:t>
            </a:r>
          </a:p>
        </p:txBody>
      </p:sp>
    </p:spTree>
  </p:cSld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00000"/>
          </a:schemeClr>
        </a:solidFill>
      </p:bgPr>
    </p:bg>
    <p:spTree>
      <p:nvGrpSpPr>
        <p:cNvPr id="236" name=""/>
        <p:cNvGrpSpPr/>
        <p:nvPr/>
      </p:nvGrpSpPr>
      <p:grpSpPr/>
      <p:pic>
        <p:nvPicPr>
          <p:cNvPr id="240" name="Image.jpg"/>
          <p:cNvPicPr/>
          <p:nvPr/>
        </p:nvPicPr>
        <p:blipFill>
          <a:blip r:embed="rId132"/>
          <a:stretch>
            <a:fillRect/>
          </a:stretch>
        </p:blipFill>
        <p:spPr>
          <a:xfrm>
            <a:off x="755650" y="6193790"/>
            <a:ext cx="9168765" cy="1023620"/>
          </a:xfrm>
          <a:prstGeom prst="rect">
            <a:avLst/>
          </a:prstGeom>
        </p:spPr>
      </p:pic>
      <p:sp>
        <p:nvSpPr>
          <p:cNvPr id="238" name=""/>
          <p:cNvSpPr/>
          <p:nvPr>
            <p:ph type="body" idx="10"/>
          </p:nvPr>
        </p:nvSpPr>
        <p:spPr>
          <a:xfrm>
            <a:off x="755650" y="1371600"/>
            <a:ext cx="9169400" cy="4822190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731520" marR="0" indent="0" algn="l">
              <a:lnSpc>
                <a:spcPct val="81599"/>
              </a:lnSpc>
              <a:spcAft>
                <a:spcPts val="0"/>
              </a:spcAft>
            </a:pPr>
            <a:r>
              <a:rPr lang="it-IT" sz="3250" b="1" spc="0">
                <a:solidFill>
                  <a:srgbClr val="669900"/>
                </a:solidFill>
                <a:latin typeface="Arial" pitchFamily="2" panose="2263545234"/>
              </a:rPr>
              <a:t>EPR: saldature fuori standard </a:t>
            </a:r>
          </a:p>
          <a:p>
            <a:pPr marL="822960" marR="0" indent="365760" algn="l">
              <a:lnSpc>
                <a:spcPct val="95999"/>
              </a:lnSpc>
              <a:spcBef>
                <a:spcPts val="1620"/>
              </a:spcBef>
              <a:spcAft>
                <a:spcPts val="0"/>
              </a:spcAft>
              <a:buFont typeface="Symbol"/>
              <a:buChar char="·"/>
            </a:pPr>
            <a:r>
              <a:rPr lang="it-IT" sz="2400" spc="50">
                <a:solidFill>
                  <a:srgbClr val="000000"/>
                </a:solidFill>
                <a:latin typeface="Arial" pitchFamily="2" panose="2263545234"/>
              </a:rPr>
              <a:t>Nell’agosto 2008 Greenpeace ha denunciato che la </a:t>
            </a:r>
          </a:p>
          <a:p>
            <a:pPr marL="1143000" marR="0" indent="0" algn="l">
              <a:lnSpc>
                <a:spcPct val="7871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società francese incaricata di effettuare le saldature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del sistema di raffreddamento non ha rispettato i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criteri di qualità progettuali </a:t>
            </a:r>
          </a:p>
          <a:p>
            <a:pPr marL="822960" marR="0" indent="36576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  <a:buFont typeface="Symbol"/>
              <a:buChar char="·"/>
            </a:pPr>
            <a:r>
              <a:rPr lang="it-IT" sz="2400" spc="50">
                <a:solidFill>
                  <a:srgbClr val="000000"/>
                </a:solidFill>
                <a:latin typeface="Arial" pitchFamily="2" panose="2263545234"/>
              </a:rPr>
              <a:t>Per un anno la società francese ha operato in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cantiere senza avere un responsabile della </a:t>
            </a:r>
          </a:p>
          <a:p>
            <a:pPr marL="1143000" marR="0" indent="0" algn="l">
              <a:lnSpc>
                <a:spcPct val="7871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sicurezza. </a:t>
            </a:r>
          </a:p>
          <a:p>
            <a:pPr marL="822960" marR="0" indent="365760" algn="l">
              <a:lnSpc>
                <a:spcPct val="76799"/>
              </a:lnSpc>
              <a:spcBef>
                <a:spcPts val="720"/>
              </a:spcBef>
              <a:spcAft>
                <a:spcPts val="0"/>
              </a:spcAft>
              <a:buFont typeface="Symbol"/>
              <a:buChar char="·"/>
            </a:pPr>
            <a:r>
              <a:rPr lang="it-IT" sz="2400" spc="50">
                <a:solidFill>
                  <a:srgbClr val="000000"/>
                </a:solidFill>
                <a:latin typeface="Arial" pitchFamily="2" panose="2263545234"/>
              </a:rPr>
              <a:t>L’autorità di sicurezza finlandese STUK ha </a:t>
            </a:r>
          </a:p>
          <a:p>
            <a:pPr marL="1143000" marR="0" indent="0" algn="l">
              <a:lnSpc>
                <a:spcPct val="83519"/>
              </a:lnSpc>
              <a:spcBef>
                <a:spcPts val="180"/>
              </a:spcBef>
              <a:spcAft>
                <a:spcPts val="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confermato la non conformità. </a:t>
            </a:r>
          </a:p>
          <a:p>
            <a:pPr marL="822960" marR="0" indent="365760" algn="l">
              <a:lnSpc>
                <a:spcPct val="76799"/>
              </a:lnSpc>
              <a:spcBef>
                <a:spcPts val="720"/>
              </a:spcBef>
              <a:spcAft>
                <a:spcPts val="0"/>
              </a:spcAft>
              <a:buFont typeface="Symbol"/>
              <a:buChar char="·"/>
            </a:pPr>
            <a:r>
              <a:rPr lang="it-IT" sz="2400" spc="50">
                <a:solidFill>
                  <a:srgbClr val="000000"/>
                </a:solidFill>
                <a:latin typeface="Arial" pitchFamily="2" panose="2263545234"/>
              </a:rPr>
              <a:t>Il 15 ottobre 2009 STUK riscontra di nuovo una </a:t>
            </a:r>
          </a:p>
          <a:p>
            <a:pPr marL="0" marR="0" indent="0" algn="ctr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qualità non sufficiente nelle saldature del sistema di </a:t>
            </a:r>
          </a:p>
          <a:p>
            <a:pPr marL="1143000" marR="0" indent="0" algn="l">
              <a:lnSpc>
                <a:spcPct val="78719"/>
              </a:lnSpc>
              <a:spcBef>
                <a:spcPts val="0"/>
              </a:spcBef>
              <a:spcAft>
                <a:spcPts val="54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raffreddamento e chiede di rifare i lavori </a:t>
            </a:r>
          </a:p>
        </p:txBody>
      </p:sp>
    </p:spTree>
  </p:cSld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00000"/>
          </a:schemeClr>
        </a:solidFill>
      </p:bgPr>
    </p:bg>
    <p:spTree>
      <p:nvGrpSpPr>
        <p:cNvPr id="241" name=""/>
        <p:cNvGrpSpPr/>
        <p:nvPr/>
      </p:nvGrpSpPr>
      <p:grpSpPr/>
      <p:pic>
        <p:nvPicPr>
          <p:cNvPr id="246" name="Image.jpg"/>
          <p:cNvPicPr/>
          <p:nvPr/>
        </p:nvPicPr>
        <p:blipFill>
          <a:blip r:embed="rId137"/>
          <a:stretch>
            <a:fillRect/>
          </a:stretch>
        </p:blipFill>
        <p:spPr>
          <a:xfrm>
            <a:off x="755650" y="6193790"/>
            <a:ext cx="9168765" cy="1023620"/>
          </a:xfrm>
          <a:prstGeom prst="rect">
            <a:avLst/>
          </a:prstGeom>
        </p:spPr>
      </p:pic>
      <p:sp>
        <p:nvSpPr>
          <p:cNvPr id="243" name=""/>
          <p:cNvSpPr/>
          <p:nvPr>
            <p:ph type="body" idx="10"/>
          </p:nvPr>
        </p:nvSpPr>
        <p:spPr>
          <a:xfrm>
            <a:off x="755650" y="1397000"/>
            <a:ext cx="9169400" cy="658495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731520" marR="0" indent="0" algn="l">
              <a:lnSpc>
                <a:spcPct val="95999"/>
              </a:lnSpc>
              <a:spcAft>
                <a:spcPts val="1440"/>
              </a:spcAft>
            </a:pPr>
            <a:r>
              <a:rPr lang="it-IT" sz="2850" b="1" spc="-30">
                <a:solidFill>
                  <a:srgbClr val="669900"/>
                </a:solidFill>
                <a:latin typeface="Arial" pitchFamily="2" panose="2263545234"/>
              </a:rPr>
              <a:t>EPR: non reggerebbe a un incidente aereo </a:t>
            </a:r>
          </a:p>
        </p:txBody>
      </p:sp>
      <p:sp>
        <p:nvSpPr>
          <p:cNvPr id="244" name=""/>
          <p:cNvSpPr/>
          <p:nvPr>
            <p:ph type="body" idx="10"/>
          </p:nvPr>
        </p:nvSpPr>
        <p:spPr>
          <a:xfrm>
            <a:off x="755650" y="2055495"/>
            <a:ext cx="9169400" cy="4138295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822960" marR="0" indent="365760" algn="l">
              <a:lnSpc>
                <a:spcPct val="95999"/>
              </a:lnSpc>
              <a:spcAft>
                <a:spcPts val="0"/>
              </a:spcAft>
              <a:buFont typeface="Symbol"/>
              <a:buChar char="·"/>
            </a:pPr>
            <a:r>
              <a:rPr lang="it-IT" sz="2000" spc="30">
                <a:solidFill>
                  <a:srgbClr val="000000"/>
                </a:solidFill>
                <a:latin typeface="Arial" pitchFamily="2" panose="2263545234"/>
              </a:rPr>
              <a:t>Un rapporto riservato dell’EDF, il colosso elettrico francese,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000" spc="0">
                <a:solidFill>
                  <a:srgbClr val="000000"/>
                </a:solidFill>
                <a:latin typeface="Arial" pitchFamily="2" panose="2263545234"/>
              </a:rPr>
              <a:t>reso noto nel 2006 da Greenpeace e dall’associazione francese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000" spc="0">
                <a:solidFill>
                  <a:srgbClr val="000000"/>
                </a:solidFill>
                <a:latin typeface="Arial" pitchFamily="2" panose="2263545234"/>
              </a:rPr>
              <a:t>“Sortir du nucleaire”, rivelava che un EPR non avrebbe retto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000" spc="0">
                <a:solidFill>
                  <a:srgbClr val="000000"/>
                </a:solidFill>
                <a:latin typeface="Arial" pitchFamily="2" panose="2263545234"/>
              </a:rPr>
              <a:t>all’impatto di un jumbo jet 747 classe 400: </a:t>
            </a:r>
          </a:p>
          <a:p>
            <a:pPr marL="1234440" marR="0" indent="0" algn="l">
              <a:lnSpc>
                <a:spcPct val="95999"/>
              </a:lnSpc>
              <a:spcBef>
                <a:spcPts val="180"/>
              </a:spcBef>
              <a:spcAft>
                <a:spcPts val="0"/>
              </a:spcAft>
            </a:pPr>
            <a:r>
              <a:rPr lang="it-IT" sz="1800" spc="10">
                <a:solidFill>
                  <a:srgbClr val="000000"/>
                </a:solidFill>
                <a:latin typeface="Arial" pitchFamily="2" panose="2263545234"/>
              </a:rPr>
              <a:t>– L’unica simulazione riguardava l’impatto di un piccolo aereo </a:t>
            </a:r>
          </a:p>
          <a:p>
            <a:pPr marL="1554480" marR="0" indent="0" algn="l">
              <a:lnSpc>
                <a:spcPct val="95999"/>
              </a:lnSpc>
              <a:spcBef>
                <a:spcPts val="180"/>
              </a:spcBef>
              <a:spcAft>
                <a:spcPts val="0"/>
              </a:spcAft>
            </a:pPr>
            <a:r>
              <a:rPr lang="it-IT" sz="1800" spc="0">
                <a:solidFill>
                  <a:srgbClr val="000000"/>
                </a:solidFill>
                <a:latin typeface="Arial" pitchFamily="2" panose="2263545234"/>
              </a:rPr>
              <a:t>militare, le cui conseguenze non sono paragonabili a quelle di un </a:t>
            </a:r>
          </a:p>
          <a:p>
            <a:pPr marL="1508760" marR="0" indent="0" algn="l">
              <a:lnSpc>
                <a:spcPct val="95999"/>
              </a:lnSpc>
              <a:spcBef>
                <a:spcPts val="180"/>
              </a:spcBef>
              <a:spcAft>
                <a:spcPts val="0"/>
              </a:spcAft>
            </a:pPr>
            <a:r>
              <a:rPr lang="it-IT" sz="1800" spc="0">
                <a:solidFill>
                  <a:srgbClr val="000000"/>
                </a:solidFill>
                <a:latin typeface="Arial" pitchFamily="2" panose="2263545234"/>
              </a:rPr>
              <a:t>grosso aereo di linea; </a:t>
            </a:r>
          </a:p>
          <a:p>
            <a:pPr marL="0" marR="0" indent="0" algn="ctr">
              <a:lnSpc>
                <a:spcPct val="95999"/>
              </a:lnSpc>
              <a:spcBef>
                <a:spcPts val="540"/>
              </a:spcBef>
              <a:spcAft>
                <a:spcPts val="0"/>
              </a:spcAft>
            </a:pPr>
            <a:r>
              <a:rPr lang="it-IT" sz="1800" spc="10">
                <a:solidFill>
                  <a:srgbClr val="000000"/>
                </a:solidFill>
                <a:latin typeface="Arial" pitchFamily="2" panose="2263545234"/>
              </a:rPr>
              <a:t>– L’ipotesi alla base della simulazione è che l’incendio attivato da </a:t>
            </a:r>
          </a:p>
          <a:p>
            <a:pPr marL="1554480" marR="0" indent="0" algn="l">
              <a:lnSpc>
                <a:spcPct val="83519"/>
              </a:lnSpc>
              <a:spcBef>
                <a:spcPts val="180"/>
              </a:spcBef>
              <a:spcAft>
                <a:spcPts val="0"/>
              </a:spcAft>
            </a:pPr>
            <a:r>
              <a:rPr lang="it-IT" sz="1800" spc="-5">
                <a:solidFill>
                  <a:srgbClr val="000000"/>
                </a:solidFill>
                <a:latin typeface="Arial" pitchFamily="2" panose="2263545234"/>
              </a:rPr>
              <a:t>100 tonnellate di combustibile si esaurisca in 2 minuti </a:t>
            </a:r>
          </a:p>
          <a:p>
            <a:pPr marL="822960" marR="0" indent="365760" algn="l">
              <a:lnSpc>
                <a:spcPct val="95999"/>
              </a:lnSpc>
              <a:spcBef>
                <a:spcPts val="3060"/>
              </a:spcBef>
              <a:spcAft>
                <a:spcPts val="0"/>
              </a:spcAft>
              <a:buFont typeface="Symbol"/>
              <a:buChar char="·"/>
            </a:pPr>
            <a:r>
              <a:rPr lang="it-IT" sz="2000" spc="40">
                <a:solidFill>
                  <a:srgbClr val="000000"/>
                </a:solidFill>
                <a:latin typeface="Arial" pitchFamily="2" panose="2263545234"/>
              </a:rPr>
              <a:t>EDF all’epoca si è difesa pubblicamente dicendo che la </a:t>
            </a:r>
          </a:p>
          <a:p>
            <a:pPr marL="1143000" marR="0" indent="0" algn="l">
              <a:lnSpc>
                <a:spcPct val="95999"/>
              </a:lnSpc>
              <a:spcBef>
                <a:spcPts val="180"/>
              </a:spcBef>
              <a:spcAft>
                <a:spcPts val="0"/>
              </a:spcAft>
            </a:pPr>
            <a:r>
              <a:rPr lang="it-IT" sz="2000" spc="0">
                <a:solidFill>
                  <a:srgbClr val="000000"/>
                </a:solidFill>
                <a:latin typeface="Arial" pitchFamily="2" panose="2263545234"/>
              </a:rPr>
              <a:t>sicurezza da un attacco terroristico non è sua competenza ma </a:t>
            </a:r>
          </a:p>
          <a:p>
            <a:pPr marL="1143000" marR="0" indent="0" algn="l">
              <a:lnSpc>
                <a:spcPct val="83519"/>
              </a:lnSpc>
              <a:spcBef>
                <a:spcPts val="0"/>
              </a:spcBef>
              <a:spcAft>
                <a:spcPts val="1440"/>
              </a:spcAft>
            </a:pPr>
            <a:r>
              <a:rPr lang="it-IT" sz="2000" spc="0">
                <a:solidFill>
                  <a:srgbClr val="000000"/>
                </a:solidFill>
                <a:latin typeface="Arial" pitchFamily="2" panose="2263545234"/>
              </a:rPr>
              <a:t>dello stato francese </a:t>
            </a:r>
          </a:p>
        </p:txBody>
      </p:sp>
    </p:spTree>
  </p:cSld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00000"/>
          </a:schemeClr>
        </a:solidFill>
      </p:bgPr>
    </p:bg>
    <p:spTree>
      <p:nvGrpSpPr>
        <p:cNvPr id="247" name=""/>
        <p:cNvGrpSpPr/>
        <p:nvPr/>
      </p:nvGrpSpPr>
      <p:grpSpPr/>
      <p:pic>
        <p:nvPicPr>
          <p:cNvPr id="252" name="Image.jpg"/>
          <p:cNvPicPr/>
          <p:nvPr/>
        </p:nvPicPr>
        <p:blipFill>
          <a:blip r:embed="rId142"/>
          <a:stretch>
            <a:fillRect/>
          </a:stretch>
        </p:blipFill>
        <p:spPr>
          <a:xfrm>
            <a:off x="755650" y="6193790"/>
            <a:ext cx="9168765" cy="1023620"/>
          </a:xfrm>
          <a:prstGeom prst="rect">
            <a:avLst/>
          </a:prstGeom>
        </p:spPr>
      </p:pic>
      <p:sp>
        <p:nvSpPr>
          <p:cNvPr id="249" name=""/>
          <p:cNvSpPr/>
          <p:nvPr>
            <p:ph type="body" idx="10"/>
          </p:nvPr>
        </p:nvSpPr>
        <p:spPr>
          <a:xfrm>
            <a:off x="755650" y="1371600"/>
            <a:ext cx="9169400" cy="683895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731520" marR="0" indent="0" algn="l">
              <a:lnSpc>
                <a:spcPct val="95999"/>
              </a:lnSpc>
              <a:spcAft>
                <a:spcPts val="1440"/>
              </a:spcAft>
            </a:pPr>
            <a:r>
              <a:rPr lang="it-IT" sz="3050" b="1" spc="-30">
                <a:solidFill>
                  <a:srgbClr val="669900"/>
                </a:solidFill>
                <a:latin typeface="Arial" pitchFamily="2" panose="2263545234"/>
              </a:rPr>
              <a:t>EDF: spionaggio ai danni di Greenpeace </a:t>
            </a:r>
          </a:p>
        </p:txBody>
      </p:sp>
      <p:sp>
        <p:nvSpPr>
          <p:cNvPr id="250" name=""/>
          <p:cNvSpPr/>
          <p:nvPr>
            <p:ph type="body" idx="10"/>
          </p:nvPr>
        </p:nvSpPr>
        <p:spPr>
          <a:xfrm>
            <a:off x="755650" y="2055495"/>
            <a:ext cx="9169400" cy="4138295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822960" marR="0" indent="365760" algn="l">
              <a:lnSpc>
                <a:spcPct val="95999"/>
              </a:lnSpc>
              <a:spcAft>
                <a:spcPts val="0"/>
              </a:spcAft>
              <a:buFont typeface="Symbol"/>
              <a:buChar char="·"/>
            </a:pPr>
            <a:r>
              <a:rPr lang="it-IT" sz="2000" spc="30">
                <a:solidFill>
                  <a:srgbClr val="000000"/>
                </a:solidFill>
                <a:latin typeface="Arial" pitchFamily="2" panose="2263545234"/>
              </a:rPr>
              <a:t>Il 31 marzo 2009 si è scoperto che già dal 2004</a:t>
            </a:r>
            <a:r>
              <a:rPr lang="it-IT" sz="2050" b="1" spc="30">
                <a:solidFill>
                  <a:srgbClr val="669900"/>
                </a:solidFill>
                <a:latin typeface="Arial" pitchFamily="2" panose="2263545234"/>
              </a:rPr>
              <a:t> EDF ha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050" b="1" spc="-70">
                <a:solidFill>
                  <a:srgbClr val="669900"/>
                </a:solidFill>
                <a:latin typeface="Arial" pitchFamily="2" panose="2263545234"/>
              </a:rPr>
              <a:t>effettuato operazioni di spionaggio informatico contro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050" b="1" spc="-10">
                <a:solidFill>
                  <a:srgbClr val="669900"/>
                </a:solidFill>
                <a:latin typeface="Arial" pitchFamily="2" panose="2263545234"/>
              </a:rPr>
              <a:t>Greenpeace</a:t>
            </a:r>
            <a:r>
              <a:rPr lang="it-IT" sz="2000" spc="-10">
                <a:solidFill>
                  <a:srgbClr val="000000"/>
                </a:solidFill>
                <a:latin typeface="Arial" pitchFamily="2" panose="2263545234"/>
              </a:rPr>
              <a:t> nei 4 Paesi dove ha maggiori interessi: Francia,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000" spc="-10">
                <a:solidFill>
                  <a:srgbClr val="000000"/>
                </a:solidFill>
                <a:latin typeface="Arial" pitchFamily="2" panose="2263545234"/>
              </a:rPr>
              <a:t>Regno Unito, Spagna e Belgio. </a:t>
            </a:r>
          </a:p>
          <a:p>
            <a:pPr marL="822960" marR="0" indent="365760" algn="l">
              <a:lnSpc>
                <a:spcPct val="95999"/>
              </a:lnSpc>
              <a:spcBef>
                <a:spcPts val="2700"/>
              </a:spcBef>
              <a:spcAft>
                <a:spcPts val="0"/>
              </a:spcAft>
              <a:buFont typeface="Symbol"/>
              <a:buChar char="·"/>
            </a:pPr>
            <a:r>
              <a:rPr lang="it-IT" sz="2050" b="1" spc="-70">
                <a:solidFill>
                  <a:srgbClr val="669900"/>
                </a:solidFill>
                <a:latin typeface="Arial" pitchFamily="2" panose="2263545234"/>
              </a:rPr>
              <a:t>Le operazioni sono state effettuate dalla società Kargus al </a:t>
            </a:r>
          </a:p>
          <a:p>
            <a:pPr marL="1143000" marR="0" indent="0" algn="l">
              <a:lnSpc>
                <a:spcPct val="95999"/>
              </a:lnSpc>
              <a:spcBef>
                <a:spcPts val="180"/>
              </a:spcBef>
              <a:spcAft>
                <a:spcPts val="0"/>
              </a:spcAft>
            </a:pPr>
            <a:r>
              <a:rPr lang="it-IT" sz="2050" b="1" spc="-70">
                <a:solidFill>
                  <a:srgbClr val="669900"/>
                </a:solidFill>
                <a:latin typeface="Arial" pitchFamily="2" panose="2263545234"/>
              </a:rPr>
              <a:t>costo di 13 mila euro al mese e prevedevano anche la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050" b="1" spc="-60">
                <a:solidFill>
                  <a:srgbClr val="669900"/>
                </a:solidFill>
                <a:latin typeface="Arial" pitchFamily="2" panose="2263545234"/>
              </a:rPr>
              <a:t>possibilità di infiltrazioni nell’organizzazione ambientalista </a:t>
            </a:r>
          </a:p>
          <a:p>
            <a:pPr marL="822960" marR="0" indent="320040" algn="l">
              <a:lnSpc>
                <a:spcPct val="95999"/>
              </a:lnSpc>
              <a:spcBef>
                <a:spcPts val="3240"/>
              </a:spcBef>
              <a:spcAft>
                <a:spcPts val="0"/>
              </a:spcAft>
              <a:buFont typeface="Symbol"/>
              <a:buChar char="·"/>
            </a:pPr>
            <a:r>
              <a:rPr lang="it-IT" sz="2000" spc="30">
                <a:solidFill>
                  <a:srgbClr val="000000"/>
                </a:solidFill>
                <a:latin typeface="Arial" pitchFamily="2" panose="2263545234"/>
              </a:rPr>
              <a:t>A seguito della scoperta, EDF ha sospeso due alti funzionari </a:t>
            </a:r>
          </a:p>
          <a:p>
            <a:pPr marL="0" marR="0" indent="0" algn="ctr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000" spc="0">
                <a:solidFill>
                  <a:srgbClr val="000000"/>
                </a:solidFill>
                <a:latin typeface="Arial" pitchFamily="2" panose="2263545234"/>
              </a:rPr>
              <a:t>responsabili della sicurezza interna. E’ chiaro però che non è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2160"/>
              </a:spcAft>
            </a:pPr>
            <a:r>
              <a:rPr lang="it-IT" sz="2000" spc="0">
                <a:solidFill>
                  <a:srgbClr val="000000"/>
                </a:solidFill>
                <a:latin typeface="Arial" pitchFamily="2" panose="2263545234"/>
              </a:rPr>
              <a:t>possibile scaricare questa responsabilità solo su due persone. </a:t>
            </a:r>
          </a:p>
        </p:txBody>
      </p:sp>
    </p:spTree>
  </p:cSld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00000"/>
          </a:schemeClr>
        </a:solidFill>
      </p:bgPr>
    </p:bg>
    <p:spTree>
      <p:nvGrpSpPr>
        <p:cNvPr id="253" name=""/>
        <p:cNvGrpSpPr/>
        <p:nvPr/>
      </p:nvGrpSpPr>
      <p:grpSpPr/>
      <p:pic>
        <p:nvPicPr>
          <p:cNvPr id="257" name="Image.jpg"/>
          <p:cNvPicPr/>
          <p:nvPr/>
        </p:nvPicPr>
        <p:blipFill>
          <a:blip r:embed="rId147"/>
          <a:stretch>
            <a:fillRect/>
          </a:stretch>
        </p:blipFill>
        <p:spPr>
          <a:xfrm>
            <a:off x="755650" y="6193790"/>
            <a:ext cx="9168765" cy="1023620"/>
          </a:xfrm>
          <a:prstGeom prst="rect">
            <a:avLst/>
          </a:prstGeom>
        </p:spPr>
      </p:pic>
      <p:sp>
        <p:nvSpPr>
          <p:cNvPr id="255" name=""/>
          <p:cNvSpPr/>
          <p:nvPr>
            <p:ph type="body" idx="10"/>
          </p:nvPr>
        </p:nvSpPr>
        <p:spPr>
          <a:xfrm>
            <a:off x="755650" y="1384300"/>
            <a:ext cx="9169400" cy="4809490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>
            <a:normAutofit fontScale="95000"/>
          </a:bodyPr>
          <a:lstStyle/>
          <a:p>
            <a:pPr marL="731520" marR="0" indent="0" algn="l">
              <a:lnSpc>
                <a:spcPct val="81599"/>
              </a:lnSpc>
              <a:spcAft>
                <a:spcPts val="0"/>
              </a:spcAft>
            </a:pPr>
            <a:r>
              <a:rPr lang="it-IT" sz="3050" b="1" spc="-30">
                <a:solidFill>
                  <a:srgbClr val="669900"/>
                </a:solidFill>
                <a:latin typeface="Arial" pitchFamily="2" panose="2263545234"/>
              </a:rPr>
              <a:t>EPR: sistemi di controllo non autorizzati </a:t>
            </a:r>
          </a:p>
          <a:p>
            <a:pPr marL="777240" marR="0" indent="411480" algn="l">
              <a:lnSpc>
                <a:spcPct val="75839"/>
              </a:lnSpc>
              <a:spcBef>
                <a:spcPts val="1620"/>
              </a:spcBef>
              <a:spcAft>
                <a:spcPts val="0"/>
              </a:spcAft>
              <a:buFont typeface="Symbol"/>
              <a:buChar char="·"/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Lo scorso dicembre l'autorit</a:t>
            </a:r>
            <a:r>
              <a:rPr lang="it-IT" sz="2600" spc="0">
                <a:solidFill>
                  <a:srgbClr val="000000"/>
                </a:solidFill>
                <a:latin typeface="Arial" pitchFamily="2" panose="2263545234"/>
              </a:rPr>
              <a:t>à</a:t>
            </a: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 di sicurezza nucleare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-50">
                <a:solidFill>
                  <a:srgbClr val="000000"/>
                </a:solidFill>
                <a:latin typeface="Arial" pitchFamily="2" panose="2263545234"/>
              </a:rPr>
              <a:t>STUK ha consegnato al costruttore francese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-50">
                <a:solidFill>
                  <a:srgbClr val="000000"/>
                </a:solidFill>
                <a:latin typeface="Arial" pitchFamily="2" panose="2263545234"/>
              </a:rPr>
              <a:t>AREVA, una lettera nella quale si dice di non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-50">
                <a:solidFill>
                  <a:srgbClr val="000000"/>
                </a:solidFill>
                <a:latin typeface="Arial" pitchFamily="2" panose="2263545234"/>
              </a:rPr>
              <a:t>registrare "nessun reale avanzamento nella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-50">
                <a:solidFill>
                  <a:srgbClr val="000000"/>
                </a:solidFill>
                <a:latin typeface="Arial" pitchFamily="2" panose="2263545234"/>
              </a:rPr>
              <a:t>progettazione dei sistemi di controllo e protezione" </a:t>
            </a:r>
          </a:p>
          <a:p>
            <a:pPr marL="0" marR="0" indent="0" algn="ctr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-50">
                <a:solidFill>
                  <a:srgbClr val="000000"/>
                </a:solidFill>
                <a:latin typeface="Arial" pitchFamily="2" panose="2263545234"/>
              </a:rPr>
              <a:t>che potrebbe portare a un arresto della costruzione </a:t>
            </a:r>
          </a:p>
          <a:p>
            <a:pPr marL="1143000" marR="0" indent="0" algn="l">
              <a:lnSpc>
                <a:spcPct val="7775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del reattore </a:t>
            </a:r>
          </a:p>
          <a:p>
            <a:pPr marL="777240" marR="0" indent="411480" algn="l">
              <a:lnSpc>
                <a:spcPct val="73919"/>
              </a:lnSpc>
              <a:spcBef>
                <a:spcPts val="720"/>
              </a:spcBef>
              <a:spcAft>
                <a:spcPts val="0"/>
              </a:spcAft>
              <a:buFont typeface="Symbol"/>
              <a:buChar char="·"/>
            </a:pPr>
            <a:r>
              <a:rPr lang="it-IT" sz="2400" spc="10">
                <a:solidFill>
                  <a:srgbClr val="000000"/>
                </a:solidFill>
                <a:latin typeface="Arial" pitchFamily="2" panose="2263545234"/>
              </a:rPr>
              <a:t>La lettera indica una seria mancanza di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-50">
                <a:solidFill>
                  <a:srgbClr val="000000"/>
                </a:solidFill>
                <a:latin typeface="Arial" pitchFamily="2" panose="2263545234"/>
              </a:rPr>
              <a:t>professionalità nella costruzione di Olkiluoto 3; la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-60">
                <a:solidFill>
                  <a:srgbClr val="000000"/>
                </a:solidFill>
                <a:latin typeface="Arial" pitchFamily="2" panose="2263545234"/>
              </a:rPr>
              <a:t>STUK sta ancora aspettando che AREVA fornisca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-50">
                <a:solidFill>
                  <a:srgbClr val="000000"/>
                </a:solidFill>
                <a:latin typeface="Arial" pitchFamily="2" panose="2263545234"/>
              </a:rPr>
              <a:t>"un progetto adeguato, che soddisfi i principi basilari </a:t>
            </a:r>
          </a:p>
          <a:p>
            <a:pPr marL="1143000" marR="0" indent="0" algn="l">
              <a:lnSpc>
                <a:spcPct val="77759"/>
              </a:lnSpc>
              <a:spcBef>
                <a:spcPts val="0"/>
              </a:spcBef>
              <a:spcAft>
                <a:spcPts val="720"/>
              </a:spcAft>
            </a:pPr>
            <a:r>
              <a:rPr lang="it-IT" sz="2400" spc="-50">
                <a:solidFill>
                  <a:srgbClr val="000000"/>
                </a:solidFill>
                <a:latin typeface="Arial" pitchFamily="2" panose="2263545234"/>
              </a:rPr>
              <a:t>della sicurezza nucleare". </a:t>
            </a:r>
          </a:p>
        </p:txBody>
      </p:sp>
    </p:spTree>
  </p:cSld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00000"/>
          </a:schemeClr>
        </a:solidFill>
      </p:bgPr>
    </p:bg>
    <p:spTree>
      <p:nvGrpSpPr>
        <p:cNvPr id="258" name=""/>
        <p:cNvGrpSpPr/>
        <p:nvPr/>
      </p:nvGrpSpPr>
      <p:grpSpPr/>
      <p:pic>
        <p:nvPicPr>
          <p:cNvPr id="262" name="Image.jpg"/>
          <p:cNvPicPr/>
          <p:nvPr/>
        </p:nvPicPr>
        <p:blipFill>
          <a:blip r:embed="rId152"/>
          <a:stretch>
            <a:fillRect/>
          </a:stretch>
        </p:blipFill>
        <p:spPr>
          <a:xfrm>
            <a:off x="755650" y="6193790"/>
            <a:ext cx="9168765" cy="1023620"/>
          </a:xfrm>
          <a:prstGeom prst="rect">
            <a:avLst/>
          </a:prstGeom>
        </p:spPr>
      </p:pic>
      <p:sp>
        <p:nvSpPr>
          <p:cNvPr id="260" name=""/>
          <p:cNvSpPr/>
          <p:nvPr>
            <p:ph type="body" idx="10"/>
          </p:nvPr>
        </p:nvSpPr>
        <p:spPr>
          <a:xfrm>
            <a:off x="755650" y="1346200"/>
            <a:ext cx="9169400" cy="4847590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731520" marR="0" indent="0" algn="l">
              <a:lnSpc>
                <a:spcPct val="95999"/>
              </a:lnSpc>
              <a:spcAft>
                <a:spcPts val="0"/>
              </a:spcAft>
            </a:pPr>
            <a:r>
              <a:rPr lang="it-IT" sz="3650" b="1" spc="0">
                <a:solidFill>
                  <a:srgbClr val="669900"/>
                </a:solidFill>
                <a:latin typeface="Arial" pitchFamily="2" panose="2263545234"/>
              </a:rPr>
              <a:t>EPR: un prototipo incompleto </a:t>
            </a:r>
          </a:p>
          <a:p>
            <a:pPr marL="777240" marR="0" indent="0" algn="l">
              <a:lnSpc>
                <a:spcPct val="95999"/>
              </a:lnSpc>
              <a:spcBef>
                <a:spcPts val="1260"/>
              </a:spcBef>
              <a:spcAft>
                <a:spcPts val="0"/>
              </a:spcAft>
            </a:pPr>
            <a:r>
              <a:rPr lang="it-IT" sz="2800" spc="-40">
                <a:solidFill>
                  <a:srgbClr val="000000"/>
                </a:solidFill>
                <a:latin typeface="Arial" pitchFamily="2" panose="2263545234"/>
              </a:rPr>
              <a:t>• Lo scorso ottobre, per la prima volta nella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800" spc="-30">
                <a:solidFill>
                  <a:srgbClr val="000000"/>
                </a:solidFill>
                <a:latin typeface="Arial" pitchFamily="2" panose="2263545234"/>
              </a:rPr>
              <a:t>storia, con un comunicato congiunto tre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800" spc="-30">
                <a:solidFill>
                  <a:srgbClr val="000000"/>
                </a:solidFill>
                <a:latin typeface="Arial" pitchFamily="2" panose="2263545234"/>
              </a:rPr>
              <a:t>agenzie di sicurezza nucleare, la francese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800" spc="-30">
                <a:solidFill>
                  <a:srgbClr val="000000"/>
                </a:solidFill>
                <a:latin typeface="Arial" pitchFamily="2" panose="2263545234"/>
              </a:rPr>
              <a:t>ASN, la britannica HSE’sND e la finlandese </a:t>
            </a:r>
          </a:p>
          <a:p>
            <a:pPr marL="1143000" marR="0" indent="0" algn="l">
              <a:lnSpc>
                <a:spcPct val="8063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800" spc="-30">
                <a:solidFill>
                  <a:srgbClr val="000000"/>
                </a:solidFill>
                <a:latin typeface="Arial" pitchFamily="2" panose="2263545234"/>
              </a:rPr>
              <a:t>STUK hanno certificato la non osservanza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800" spc="-20">
                <a:solidFill>
                  <a:srgbClr val="000000"/>
                </a:solidFill>
                <a:latin typeface="Arial" pitchFamily="2" panose="2263545234"/>
              </a:rPr>
              <a:t>del “principio di indipendenza”: </a:t>
            </a:r>
          </a:p>
          <a:p>
            <a:pPr marL="1143000" marR="0" indent="0" algn="l">
              <a:lnSpc>
                <a:spcPct val="95999"/>
              </a:lnSpc>
              <a:spcBef>
                <a:spcPts val="3240"/>
              </a:spcBef>
              <a:spcAft>
                <a:spcPts val="0"/>
              </a:spcAft>
            </a:pPr>
            <a:r>
              <a:rPr lang="it-IT" sz="2800" b="1" spc="-50">
                <a:solidFill>
                  <a:srgbClr val="669900"/>
                </a:solidFill>
                <a:latin typeface="Arial" pitchFamily="2" panose="2263545234"/>
              </a:rPr>
              <a:t>nel progetto dell’EPR il sistema di </a:t>
            </a:r>
          </a:p>
          <a:p>
            <a:pPr marL="0" marR="0" indent="0" algn="ctr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800" b="1" spc="-30">
                <a:solidFill>
                  <a:srgbClr val="669900"/>
                </a:solidFill>
                <a:latin typeface="Arial" pitchFamily="2" panose="2263545234"/>
              </a:rPr>
              <a:t>emergenza non è indipendente da quello </a:t>
            </a:r>
          </a:p>
          <a:p>
            <a:pPr marL="1143000" marR="0" indent="0" algn="l">
              <a:lnSpc>
                <a:spcPct val="77759"/>
              </a:lnSpc>
              <a:spcBef>
                <a:spcPts val="0"/>
              </a:spcBef>
              <a:spcAft>
                <a:spcPts val="1260"/>
              </a:spcAft>
            </a:pPr>
            <a:r>
              <a:rPr lang="it-IT" sz="2800" b="1" spc="0">
                <a:solidFill>
                  <a:srgbClr val="669900"/>
                </a:solidFill>
                <a:latin typeface="Arial" pitchFamily="2" panose="2263545234"/>
              </a:rPr>
              <a:t>di normale funzionamento</a:t>
            </a:r>
            <a:r>
              <a:rPr lang="it-IT" sz="300" spc="0">
                <a:solidFill>
                  <a:srgbClr val="669900"/>
                </a:solidFill>
                <a:latin typeface="Arial" pitchFamily="2" panose="2263545234"/>
              </a:rPr>
              <a:t>. </a:t>
            </a:r>
          </a:p>
        </p:txBody>
      </p:sp>
    </p:spTree>
  </p:cSld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00000"/>
          </a:schemeClr>
        </a:solidFill>
      </p:bgPr>
    </p:bg>
    <p:spTree>
      <p:nvGrpSpPr>
        <p:cNvPr id="263" name=""/>
        <p:cNvGrpSpPr/>
        <p:nvPr/>
      </p:nvGrpSpPr>
      <p:grpSpPr/>
      <p:pic>
        <p:nvPicPr>
          <p:cNvPr id="267" name="Image.jpg"/>
          <p:cNvPicPr/>
          <p:nvPr/>
        </p:nvPicPr>
        <p:blipFill>
          <a:blip r:embed="rId157"/>
          <a:stretch>
            <a:fillRect/>
          </a:stretch>
        </p:blipFill>
        <p:spPr>
          <a:xfrm>
            <a:off x="755650" y="6193790"/>
            <a:ext cx="9168765" cy="1023620"/>
          </a:xfrm>
          <a:prstGeom prst="rect">
            <a:avLst/>
          </a:prstGeom>
        </p:spPr>
      </p:pic>
      <p:sp>
        <p:nvSpPr>
          <p:cNvPr id="265" name=""/>
          <p:cNvSpPr/>
          <p:nvPr>
            <p:ph type="body" idx="10"/>
          </p:nvPr>
        </p:nvSpPr>
        <p:spPr>
          <a:xfrm>
            <a:off x="755650" y="1346200"/>
            <a:ext cx="9169400" cy="4847590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731520" marR="0" indent="0" algn="l">
              <a:lnSpc>
                <a:spcPct val="84479"/>
              </a:lnSpc>
              <a:spcAft>
                <a:spcPts val="0"/>
              </a:spcAft>
            </a:pPr>
            <a:r>
              <a:rPr lang="it-IT" sz="3600" b="1" spc="0">
                <a:solidFill>
                  <a:srgbClr val="669900"/>
                </a:solidFill>
                <a:latin typeface="Arial" pitchFamily="2" panose="2263545234"/>
              </a:rPr>
              <a:t>INCIDENTE GRAVE A UN EPR </a:t>
            </a:r>
          </a:p>
          <a:p>
            <a:pPr marL="822960" marR="0" indent="365760" algn="l">
              <a:lnSpc>
                <a:spcPct val="86399"/>
              </a:lnSpc>
              <a:spcBef>
                <a:spcPts val="1440"/>
              </a:spcBef>
              <a:spcAft>
                <a:spcPts val="0"/>
              </a:spcAft>
              <a:buFont typeface="Symbol"/>
              <a:buChar char="·"/>
            </a:pPr>
            <a:r>
              <a:rPr lang="it-IT" sz="2400" spc="50">
                <a:solidFill>
                  <a:srgbClr val="000000"/>
                </a:solidFill>
                <a:latin typeface="Arial" pitchFamily="2" panose="2263545234"/>
              </a:rPr>
              <a:t>Greenpeace ha commissionato un rapporto tecnico </a:t>
            </a:r>
          </a:p>
          <a:p>
            <a:pPr marL="1143000" marR="0" indent="0" algn="l">
              <a:lnSpc>
                <a:spcPct val="911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per verificare le conseguenze di un attentato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terroristico o incidente grave a un EPR </a:t>
            </a:r>
          </a:p>
          <a:p>
            <a:pPr marL="822960" marR="0" indent="365760" algn="l">
              <a:lnSpc>
                <a:spcPct val="87359"/>
              </a:lnSpc>
              <a:spcBef>
                <a:spcPts val="180"/>
              </a:spcBef>
              <a:spcAft>
                <a:spcPts val="0"/>
              </a:spcAft>
              <a:buFont typeface="Symbol"/>
              <a:buChar char="·"/>
            </a:pPr>
            <a:r>
              <a:rPr lang="it-IT" sz="2400" spc="40">
                <a:solidFill>
                  <a:srgbClr val="000000"/>
                </a:solidFill>
                <a:latin typeface="Arial" pitchFamily="2" panose="2263545234"/>
              </a:rPr>
              <a:t>EDF, il gestore francese, esclude la possibilità di un </a:t>
            </a:r>
          </a:p>
          <a:p>
            <a:pPr marL="1143000" marR="0" indent="0" algn="l">
              <a:lnSpc>
                <a:spcPct val="9023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tale evento in quanto “praticamente eliminato” grazie </a:t>
            </a:r>
          </a:p>
          <a:p>
            <a:pPr marL="1143000" marR="0" indent="0" algn="l">
              <a:lnSpc>
                <a:spcPct val="8927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al guscio di contenimento secondario: questa </a:t>
            </a:r>
          </a:p>
          <a:p>
            <a:pPr marL="1143000" marR="0" indent="0" algn="l">
              <a:lnSpc>
                <a:spcPct val="9023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affermazione non è suffragata da dati disponibili al </a:t>
            </a:r>
          </a:p>
          <a:p>
            <a:pPr marL="1143000" marR="0" indent="0" algn="l">
              <a:lnSpc>
                <a:spcPct val="9311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pubblico </a:t>
            </a:r>
          </a:p>
          <a:p>
            <a:pPr marL="822960" marR="0" indent="365760" algn="l">
              <a:lnSpc>
                <a:spcPct val="74879"/>
              </a:lnSpc>
              <a:spcBef>
                <a:spcPts val="540"/>
              </a:spcBef>
              <a:spcAft>
                <a:spcPts val="0"/>
              </a:spcAft>
              <a:buFont typeface="Symbol"/>
              <a:buChar char="·"/>
            </a:pPr>
            <a:r>
              <a:rPr lang="it-IT" sz="2400" spc="50">
                <a:solidFill>
                  <a:srgbClr val="000000"/>
                </a:solidFill>
                <a:latin typeface="Arial" pitchFamily="2" panose="2263545234"/>
              </a:rPr>
              <a:t>L’andamento dei lavori in Finlandia mette in </a:t>
            </a:r>
          </a:p>
          <a:p>
            <a:pPr marL="0" marR="0" indent="0" algn="ctr">
              <a:lnSpc>
                <a:spcPct val="8351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discussione la validità delle valutazioni di sicurezza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basate su dati di progetto e non su come sono state </a:t>
            </a:r>
          </a:p>
          <a:p>
            <a:pPr marL="1143000" marR="0" indent="0" algn="l">
              <a:lnSpc>
                <a:spcPct val="94079"/>
              </a:lnSpc>
              <a:spcBef>
                <a:spcPts val="0"/>
              </a:spcBef>
              <a:spcAft>
                <a:spcPts val="54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realizzate le opere. </a:t>
            </a:r>
          </a:p>
        </p:txBody>
      </p:sp>
    </p:spTree>
  </p:cSld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00000"/>
          </a:schemeClr>
        </a:solidFill>
      </p:bgPr>
    </p:bg>
    <p:spTree>
      <p:nvGrpSpPr>
        <p:cNvPr id="268" name=""/>
        <p:cNvGrpSpPr/>
        <p:nvPr/>
      </p:nvGrpSpPr>
      <p:grpSpPr/>
      <p:pic>
        <p:nvPicPr>
          <p:cNvPr id="273" name="Image.jpg"/>
          <p:cNvPicPr/>
          <p:nvPr/>
        </p:nvPicPr>
        <p:blipFill>
          <a:blip r:embed="rId162"/>
          <a:stretch>
            <a:fillRect/>
          </a:stretch>
        </p:blipFill>
        <p:spPr>
          <a:xfrm>
            <a:off x="1581785" y="2365375"/>
            <a:ext cx="7147560" cy="1146175"/>
          </a:xfrm>
          <a:prstGeom prst="rect">
            <a:avLst/>
          </a:prstGeom>
        </p:spPr>
      </p:pic>
      <p:pic>
        <p:nvPicPr>
          <p:cNvPr id="276" name="Image.jpg"/>
          <p:cNvPicPr/>
          <p:nvPr/>
        </p:nvPicPr>
        <p:blipFill>
          <a:blip r:embed="rId164"/>
          <a:stretch>
            <a:fillRect/>
          </a:stretch>
        </p:blipFill>
        <p:spPr>
          <a:xfrm>
            <a:off x="1649095" y="4194175"/>
            <a:ext cx="7138035" cy="1146175"/>
          </a:xfrm>
          <a:prstGeom prst="rect">
            <a:avLst/>
          </a:prstGeom>
        </p:spPr>
      </p:pic>
      <p:pic>
        <p:nvPicPr>
          <p:cNvPr id="278" name="Image.jpg"/>
          <p:cNvPicPr/>
          <p:nvPr/>
        </p:nvPicPr>
        <p:blipFill>
          <a:blip r:embed="rId166"/>
          <a:stretch>
            <a:fillRect/>
          </a:stretch>
        </p:blipFill>
        <p:spPr>
          <a:xfrm>
            <a:off x="755650" y="6193790"/>
            <a:ext cx="9168765" cy="1023620"/>
          </a:xfrm>
          <a:prstGeom prst="rect">
            <a:avLst/>
          </a:prstGeom>
        </p:spPr>
      </p:pic>
      <p:sp>
        <p:nvSpPr>
          <p:cNvPr id="270" name=""/>
          <p:cNvSpPr/>
          <p:nvPr>
            <p:ph type="body" idx="10"/>
          </p:nvPr>
        </p:nvSpPr>
        <p:spPr>
          <a:xfrm>
            <a:off x="755650" y="812800"/>
            <a:ext cx="9169400" cy="1214755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731520" marR="0" indent="0" algn="l">
              <a:lnSpc>
                <a:spcPct val="95999"/>
              </a:lnSpc>
              <a:spcAft>
                <a:spcPts val="5400"/>
              </a:spcAft>
            </a:pPr>
            <a:r>
              <a:rPr lang="it-IT" sz="3300" b="1" spc="-50">
                <a:solidFill>
                  <a:srgbClr val="669900"/>
                </a:solidFill>
                <a:latin typeface="Arial" pitchFamily="2" panose="2263545234"/>
              </a:rPr>
              <a:t>Incidente a un EPR: caso peggiore </a:t>
            </a:r>
          </a:p>
        </p:txBody>
      </p:sp>
      <p:sp>
        <p:nvSpPr>
          <p:cNvPr id="271" name=""/>
          <p:cNvSpPr/>
          <p:nvPr>
            <p:ph type="body" idx="10"/>
          </p:nvPr>
        </p:nvSpPr>
        <p:spPr>
          <a:xfrm>
            <a:off x="755650" y="2027555"/>
            <a:ext cx="9169400" cy="337820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868680" marR="0" indent="0" algn="l">
              <a:lnSpc>
                <a:spcPct val="108479"/>
              </a:lnSpc>
              <a:spcAft>
                <a:spcPts val="0"/>
              </a:spcAft>
              <a:tabLst>
                <a:tab pos="7717790" algn="r"/>
              </a:tabLst>
            </a:pPr>
            <a:r>
              <a:rPr lang="it-IT" sz="1700" b="1" spc="-10">
                <a:solidFill>
                  <a:srgbClr val="090001"/>
                </a:solidFill>
                <a:latin typeface="Tahoma" pitchFamily="2" panose="2263545234"/>
              </a:rPr>
              <a:t>Rapporto Greenpeace </a:t>
            </a:r>
            <a:r>
              <a:rPr lang="it-IT" sz="2050" b="1" spc="60">
                <a:solidFill>
                  <a:srgbClr val="090001"/>
                </a:solidFill>
                <a:latin typeface="Arial" pitchFamily="2" panose="2263545234"/>
              </a:rPr>
              <a:t>max media min </a:t>
            </a:r>
          </a:p>
        </p:txBody>
      </p:sp>
      <p:sp>
        <p:nvSpPr>
          <p:cNvPr id="274" name=""/>
          <p:cNvSpPr/>
          <p:nvPr>
            <p:ph type="body" idx="10"/>
          </p:nvPr>
        </p:nvSpPr>
        <p:spPr>
          <a:xfrm>
            <a:off x="755650" y="3980815"/>
            <a:ext cx="9169400" cy="213360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960120" marR="0" indent="0" algn="l">
              <a:lnSpc>
                <a:spcPct val="75839"/>
              </a:lnSpc>
              <a:spcAft>
                <a:spcPts val="0"/>
              </a:spcAft>
            </a:pPr>
            <a:r>
              <a:rPr lang="it-IT" sz="1750" b="1" spc="0">
                <a:solidFill>
                  <a:srgbClr val="090001"/>
                </a:solidFill>
                <a:latin typeface="Tahoma" pitchFamily="2" panose="2263545234"/>
              </a:rPr>
              <a:t>Per EDF </a:t>
            </a:r>
          </a:p>
        </p:txBody>
      </p:sp>
    </p:spTree>
  </p:cSld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00000"/>
          </a:schemeClr>
        </a:solidFill>
      </p:bgPr>
    </p:bg>
    <p:spTree>
      <p:nvGrpSpPr>
        <p:cNvPr id="279" name=""/>
        <p:cNvGrpSpPr/>
        <p:nvPr/>
      </p:nvGrpSpPr>
      <p:grpSpPr/>
      <p:pic>
        <p:nvPicPr>
          <p:cNvPr id="283" name="Image.jpg"/>
          <p:cNvPicPr/>
          <p:nvPr/>
        </p:nvPicPr>
        <p:blipFill>
          <a:blip r:embed="rId171"/>
          <a:stretch>
            <a:fillRect/>
          </a:stretch>
        </p:blipFill>
        <p:spPr>
          <a:xfrm>
            <a:off x="755650" y="6193790"/>
            <a:ext cx="9168765" cy="1023620"/>
          </a:xfrm>
          <a:prstGeom prst="rect">
            <a:avLst/>
          </a:prstGeom>
        </p:spPr>
      </p:pic>
      <p:sp>
        <p:nvSpPr>
          <p:cNvPr id="281" name=""/>
          <p:cNvSpPr/>
          <p:nvPr>
            <p:ph type="body" idx="10"/>
          </p:nvPr>
        </p:nvSpPr>
        <p:spPr>
          <a:xfrm>
            <a:off x="755650" y="1384300"/>
            <a:ext cx="9169400" cy="4809490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685800" marR="0" indent="0" algn="l">
              <a:lnSpc>
                <a:spcPct val="82559"/>
              </a:lnSpc>
              <a:spcAft>
                <a:spcPts val="0"/>
              </a:spcAft>
            </a:pPr>
            <a:r>
              <a:rPr lang="it-IT" sz="3250" b="1" spc="-20">
                <a:solidFill>
                  <a:srgbClr val="669900"/>
                </a:solidFill>
                <a:latin typeface="Arial" pitchFamily="2" panose="2263545234"/>
              </a:rPr>
              <a:t>Il caso del nucleare sovietico di ENEL </a:t>
            </a:r>
          </a:p>
          <a:p>
            <a:pPr marL="822960" marR="0" indent="0" algn="l">
              <a:lnSpc>
                <a:spcPct val="95999"/>
              </a:lnSpc>
              <a:spcBef>
                <a:spcPts val="1620"/>
              </a:spcBef>
              <a:spcAft>
                <a:spcPts val="0"/>
              </a:spcAft>
            </a:pPr>
            <a:r>
              <a:rPr lang="it-IT" sz="2400" spc="10">
                <a:solidFill>
                  <a:srgbClr val="000000"/>
                </a:solidFill>
                <a:latin typeface="Arial" pitchFamily="2" panose="2263545234"/>
              </a:rPr>
              <a:t>• Nell’accordo con il governo slovacco per l’acquisto </a:t>
            </a:r>
          </a:p>
          <a:p>
            <a:pPr marL="1143000" marR="0" indent="0" algn="l">
              <a:lnSpc>
                <a:spcPct val="95999"/>
              </a:lnSpc>
              <a:spcBef>
                <a:spcPts val="180"/>
              </a:spcBef>
              <a:spcAft>
                <a:spcPts val="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del 66% della Slovenske Electrarne (SE) si </a:t>
            </a:r>
          </a:p>
          <a:p>
            <a:pPr marL="1143000" marR="0" indent="0" algn="l">
              <a:lnSpc>
                <a:spcPct val="95999"/>
              </a:lnSpc>
              <a:spcBef>
                <a:spcPts val="180"/>
              </a:spcBef>
              <a:spcAft>
                <a:spcPts val="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prevedono interventi su tecnologia nucleare </a:t>
            </a:r>
          </a:p>
          <a:p>
            <a:pPr marL="1143000" marR="0" indent="0" algn="l">
              <a:lnSpc>
                <a:spcPct val="95999"/>
              </a:lnSpc>
              <a:spcBef>
                <a:spcPts val="180"/>
              </a:spcBef>
              <a:spcAft>
                <a:spcPts val="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sovietica risalente agli anni ‘70 e, in particolare: </a:t>
            </a:r>
          </a:p>
          <a:p>
            <a:pPr marL="1234440" marR="0" indent="0" algn="l">
              <a:lnSpc>
                <a:spcPct val="95999"/>
              </a:lnSpc>
              <a:spcBef>
                <a:spcPts val="4140"/>
              </a:spcBef>
              <a:spcAft>
                <a:spcPts val="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– Il completamento di due reattori tipo VVER </a:t>
            </a:r>
          </a:p>
          <a:p>
            <a:pPr marL="150876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440/213 a Mochovce (unità 3 e 4) </a:t>
            </a:r>
          </a:p>
          <a:p>
            <a:pPr marL="0" marR="0" indent="0" algn="ctr">
              <a:lnSpc>
                <a:spcPct val="95999"/>
              </a:lnSpc>
              <a:spcBef>
                <a:spcPts val="720"/>
              </a:spcBef>
              <a:spcAft>
                <a:spcPts val="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– Aggiornamento di due reattori VVER 440/213 a </a:t>
            </a:r>
          </a:p>
          <a:p>
            <a:pPr marL="1554480" marR="0" indent="0" algn="l">
              <a:lnSpc>
                <a:spcPct val="82559"/>
              </a:lnSpc>
              <a:spcBef>
                <a:spcPts val="180"/>
              </a:spcBef>
              <a:spcAft>
                <a:spcPts val="540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Bohunice </a:t>
            </a:r>
          </a:p>
        </p:txBody>
      </p:sp>
    </p:spTree>
  </p:cSld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00000"/>
          </a:schemeClr>
        </a:solidFill>
      </p:bgPr>
    </p:bg>
    <p:spTree>
      <p:nvGrpSpPr>
        <p:cNvPr id="284" name=""/>
        <p:cNvGrpSpPr/>
        <p:nvPr/>
      </p:nvGrpSpPr>
      <p:grpSpPr/>
      <p:pic>
        <p:nvPicPr>
          <p:cNvPr id="288" name="Image.jpg"/>
          <p:cNvPicPr/>
          <p:nvPr/>
        </p:nvPicPr>
        <p:blipFill>
          <a:blip r:embed="rId176"/>
          <a:stretch>
            <a:fillRect/>
          </a:stretch>
        </p:blipFill>
        <p:spPr>
          <a:xfrm>
            <a:off x="755650" y="6193790"/>
            <a:ext cx="9168765" cy="1023620"/>
          </a:xfrm>
          <a:prstGeom prst="rect">
            <a:avLst/>
          </a:prstGeom>
        </p:spPr>
      </p:pic>
      <p:sp>
        <p:nvSpPr>
          <p:cNvPr id="286" name=""/>
          <p:cNvSpPr/>
          <p:nvPr>
            <p:ph type="body" idx="10"/>
          </p:nvPr>
        </p:nvSpPr>
        <p:spPr>
          <a:xfrm>
            <a:off x="755650" y="1384300"/>
            <a:ext cx="9169400" cy="4809490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731520" marR="0" indent="0" algn="l">
              <a:lnSpc>
                <a:spcPct val="95999"/>
              </a:lnSpc>
              <a:spcAft>
                <a:spcPts val="0"/>
              </a:spcAft>
            </a:pPr>
            <a:r>
              <a:rPr lang="it-IT" sz="2850" b="1" spc="-10">
                <a:solidFill>
                  <a:srgbClr val="669900"/>
                </a:solidFill>
                <a:latin typeface="Arial" pitchFamily="2" panose="2263545234"/>
              </a:rPr>
              <a:t>Quasi 3 miliardi di € per un reattore anni ’70 </a:t>
            </a:r>
          </a:p>
          <a:p>
            <a:pPr marL="822960" marR="0" indent="365760" algn="l">
              <a:lnSpc>
                <a:spcPct val="95999"/>
              </a:lnSpc>
              <a:spcBef>
                <a:spcPts val="1260"/>
              </a:spcBef>
              <a:spcAft>
                <a:spcPts val="0"/>
              </a:spcAft>
              <a:buFont typeface="Symbol"/>
              <a:buChar char="·"/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Il costo di progetto iniziale del completamento è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-50">
                <a:solidFill>
                  <a:srgbClr val="000000"/>
                </a:solidFill>
                <a:latin typeface="Arial" pitchFamily="2" panose="2263545234"/>
              </a:rPr>
              <a:t>stimato a 1,9 miliardi di euro per 880 MW. La stima è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-40">
                <a:solidFill>
                  <a:srgbClr val="000000"/>
                </a:solidFill>
                <a:latin typeface="Arial" pitchFamily="2" panose="2263545234"/>
              </a:rPr>
              <a:t>stata recentemente alzata a circa </a:t>
            </a:r>
            <a:r>
              <a:rPr lang="it-IT" sz="2400" b="1" spc="-40">
                <a:solidFill>
                  <a:srgbClr val="000000"/>
                </a:solidFill>
                <a:latin typeface="Arial" pitchFamily="2" panose="2263545234"/>
              </a:rPr>
              <a:t>2,8 mld €,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-50">
                <a:solidFill>
                  <a:srgbClr val="000000"/>
                </a:solidFill>
                <a:latin typeface="Arial" pitchFamily="2" panose="2263545234"/>
              </a:rPr>
              <a:t>ammettendo che potrebbe non essere l’ultima stima. </a:t>
            </a:r>
          </a:p>
          <a:p>
            <a:pPr marL="822960" marR="0" indent="32004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  <a:buFont typeface="Symbol"/>
              <a:buChar char="·"/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Anche senza includere i costi già pagati all’epoca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-50">
                <a:solidFill>
                  <a:srgbClr val="000000"/>
                </a:solidFill>
                <a:latin typeface="Arial" pitchFamily="2" panose="2263545234"/>
              </a:rPr>
              <a:t>(regime comunista) il costo equivalente è di 3,2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-10">
                <a:solidFill>
                  <a:srgbClr val="000000"/>
                </a:solidFill>
                <a:latin typeface="Arial" pitchFamily="2" panose="2263545234"/>
              </a:rPr>
              <a:t>miliardi di euro per 1000 MW</a:t>
            </a:r>
            <a:r>
              <a:rPr lang="it-IT" sz="300" spc="-10">
                <a:solidFill>
                  <a:srgbClr val="669900"/>
                </a:solidFill>
                <a:latin typeface="Arial" pitchFamily="2" panose="2263545234"/>
              </a:rPr>
              <a:t> (</a:t>
            </a:r>
            <a:r>
              <a:rPr lang="it-IT" sz="2450" b="1" spc="-10">
                <a:solidFill>
                  <a:srgbClr val="669900"/>
                </a:solidFill>
                <a:latin typeface="Arial" pitchFamily="2" panose="2263545234"/>
              </a:rPr>
              <a:t>quasi il 40% in più di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50" b="1" spc="0">
                <a:solidFill>
                  <a:srgbClr val="669900"/>
                </a:solidFill>
                <a:latin typeface="Arial" pitchFamily="2" panose="2263545234"/>
              </a:rPr>
              <a:t>quanto costa un EPR secondo ENEL</a:t>
            </a:r>
            <a:r>
              <a:rPr lang="it-IT" sz="300" spc="0">
                <a:solidFill>
                  <a:srgbClr val="669900"/>
                </a:solidFill>
                <a:latin typeface="Arial" pitchFamily="2" panose="2263545234"/>
              </a:rPr>
              <a:t>) </a:t>
            </a:r>
          </a:p>
          <a:p>
            <a:pPr marL="822960" marR="0" indent="365760" algn="l">
              <a:lnSpc>
                <a:spcPct val="86399"/>
              </a:lnSpc>
              <a:spcBef>
                <a:spcPts val="0"/>
              </a:spcBef>
              <a:spcAft>
                <a:spcPts val="0"/>
              </a:spcAft>
              <a:buFont typeface="Symbol"/>
              <a:buChar char="·"/>
            </a:pPr>
            <a:r>
              <a:rPr lang="it-IT" sz="2400" spc="20">
                <a:solidFill>
                  <a:srgbClr val="000000"/>
                </a:solidFill>
                <a:latin typeface="Arial" pitchFamily="2" panose="2263545234"/>
              </a:rPr>
              <a:t>La centrale</a:t>
            </a:r>
            <a:r>
              <a:rPr lang="it-IT" sz="2450" b="1" spc="20">
                <a:solidFill>
                  <a:srgbClr val="669900"/>
                </a:solidFill>
                <a:latin typeface="Arial" pitchFamily="2" panose="2263545234"/>
              </a:rPr>
              <a:t> non sarà dotata di un guscio di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50" b="1" spc="-40">
                <a:solidFill>
                  <a:srgbClr val="669900"/>
                </a:solidFill>
                <a:latin typeface="Arial" pitchFamily="2" panose="2263545234"/>
              </a:rPr>
              <a:t>contenimento</a:t>
            </a:r>
            <a:r>
              <a:rPr lang="it-IT" sz="2400" spc="-40">
                <a:solidFill>
                  <a:srgbClr val="000000"/>
                </a:solidFill>
                <a:latin typeface="Arial" pitchFamily="2" panose="2263545234"/>
              </a:rPr>
              <a:t> per proteggerla da un incidente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1980"/>
              </a:spcAft>
            </a:pPr>
            <a:r>
              <a:rPr lang="it-IT" sz="2400" spc="-50">
                <a:solidFill>
                  <a:srgbClr val="000000"/>
                </a:solidFill>
                <a:latin typeface="Arial" pitchFamily="2" panose="2263545234"/>
              </a:rPr>
              <a:t>aereo (“è un evento improbabile” secondo ENEL) </a:t>
            </a:r>
          </a:p>
        </p:txBody>
      </p:sp>
    </p:spTree>
  </p:cSld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00000"/>
          </a:schemeClr>
        </a:solidFill>
      </p:bgPr>
    </p:bg>
    <p:spTree>
      <p:nvGrpSpPr>
        <p:cNvPr id="289" name=""/>
        <p:cNvGrpSpPr/>
        <p:nvPr/>
      </p:nvGrpSpPr>
      <p:grpSpPr/>
      <p:pic>
        <p:nvPicPr>
          <p:cNvPr id="293" name="Image.jpg"/>
          <p:cNvPicPr/>
          <p:nvPr/>
        </p:nvPicPr>
        <p:blipFill>
          <a:blip r:embed="rId181"/>
          <a:stretch>
            <a:fillRect/>
          </a:stretch>
        </p:blipFill>
        <p:spPr>
          <a:xfrm>
            <a:off x="755650" y="6193790"/>
            <a:ext cx="9168765" cy="1023620"/>
          </a:xfrm>
          <a:prstGeom prst="rect">
            <a:avLst/>
          </a:prstGeom>
        </p:spPr>
      </p:pic>
      <p:sp>
        <p:nvSpPr>
          <p:cNvPr id="291" name=""/>
          <p:cNvSpPr/>
          <p:nvPr>
            <p:ph type="body" idx="10"/>
          </p:nvPr>
        </p:nvSpPr>
        <p:spPr>
          <a:xfrm>
            <a:off x="755650" y="1346200"/>
            <a:ext cx="9169400" cy="4847590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731520" marR="0" indent="0" algn="l">
              <a:lnSpc>
                <a:spcPct val="95999"/>
              </a:lnSpc>
              <a:spcAft>
                <a:spcPts val="0"/>
              </a:spcAft>
            </a:pPr>
            <a:r>
              <a:rPr lang="it-IT" sz="3650" b="1" spc="0">
                <a:solidFill>
                  <a:srgbClr val="669900"/>
                </a:solidFill>
                <a:latin typeface="Arial" pitchFamily="2" panose="2263545234"/>
              </a:rPr>
              <a:t>Tecnologia VVER: in Germania </a:t>
            </a:r>
          </a:p>
          <a:p>
            <a:pPr marL="822960" marR="0" indent="0" algn="l">
              <a:lnSpc>
                <a:spcPct val="84479"/>
              </a:lnSpc>
              <a:spcBef>
                <a:spcPts val="1080"/>
              </a:spcBef>
              <a:spcAft>
                <a:spcPts val="0"/>
              </a:spcAft>
            </a:pPr>
            <a:r>
              <a:rPr lang="it-IT" sz="2800" spc="0">
                <a:solidFill>
                  <a:srgbClr val="000000"/>
                </a:solidFill>
                <a:latin typeface="Arial" pitchFamily="2" panose="2263545234"/>
              </a:rPr>
              <a:t>¥ All’unificazione della Germania nel sito di </a:t>
            </a:r>
          </a:p>
          <a:p>
            <a:pPr marL="1143000" marR="0" indent="0" algn="l">
              <a:lnSpc>
                <a:spcPct val="84479"/>
              </a:lnSpc>
              <a:spcBef>
                <a:spcPts val="180"/>
              </a:spcBef>
              <a:spcAft>
                <a:spcPts val="0"/>
              </a:spcAft>
            </a:pPr>
            <a:r>
              <a:rPr lang="it-IT" sz="2800" spc="0">
                <a:solidFill>
                  <a:srgbClr val="000000"/>
                </a:solidFill>
                <a:latin typeface="Arial" pitchFamily="2" panose="2263545234"/>
              </a:rPr>
              <a:t>Greisfwald nell’ex Germania Est c’erano </a:t>
            </a:r>
          </a:p>
          <a:p>
            <a:pPr marL="1234440" marR="0" indent="0" algn="l">
              <a:lnSpc>
                <a:spcPct val="95999"/>
              </a:lnSpc>
              <a:spcBef>
                <a:spcPts val="3960"/>
              </a:spcBef>
              <a:spcAft>
                <a:spcPts val="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– 4 unità VVER di prima generazione che furono </a:t>
            </a:r>
          </a:p>
          <a:p>
            <a:pPr marL="150876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subito chiuse; </a:t>
            </a:r>
          </a:p>
          <a:p>
            <a:pPr marL="123444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300" spc="20">
                <a:solidFill>
                  <a:srgbClr val="669900"/>
                </a:solidFill>
                <a:latin typeface="Arial" pitchFamily="2" panose="2263545234"/>
              </a:rPr>
              <a:t>– </a:t>
            </a:r>
            <a:r>
              <a:rPr lang="it-IT" sz="2450" b="1" spc="20">
                <a:solidFill>
                  <a:srgbClr val="669900"/>
                </a:solidFill>
                <a:latin typeface="Arial" pitchFamily="2" panose="2263545234"/>
              </a:rPr>
              <a:t>un’unità di seconda generazione (come quella </a:t>
            </a:r>
          </a:p>
          <a:p>
            <a:pPr marL="150876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50" b="1" spc="-20">
                <a:solidFill>
                  <a:srgbClr val="669900"/>
                </a:solidFill>
                <a:latin typeface="Arial" pitchFamily="2" panose="2263545234"/>
              </a:rPr>
              <a:t>di Mochovce) appena completata e in fase di </a:t>
            </a:r>
          </a:p>
          <a:p>
            <a:pPr marL="150876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50" b="1" spc="-10">
                <a:solidFill>
                  <a:srgbClr val="669900"/>
                </a:solidFill>
                <a:latin typeface="Arial" pitchFamily="2" panose="2263545234"/>
              </a:rPr>
              <a:t>avvio che fu chiusa per ragioni di sicurezza</a:t>
            </a:r>
            <a:r>
              <a:rPr lang="it-IT" sz="300" spc="-10">
                <a:solidFill>
                  <a:srgbClr val="669900"/>
                </a:solidFill>
                <a:latin typeface="Arial" pitchFamily="2" panose="2263545234"/>
              </a:rPr>
              <a:t>; </a:t>
            </a:r>
          </a:p>
          <a:p>
            <a:pPr marL="1234440" marR="0" indent="0" algn="l">
              <a:lnSpc>
                <a:spcPct val="83519"/>
              </a:lnSpc>
              <a:spcBef>
                <a:spcPts val="720"/>
              </a:spcBef>
              <a:spcAft>
                <a:spcPts val="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– e 3 unità di classe VVER 1000 la cui costruzione </a:t>
            </a:r>
          </a:p>
          <a:p>
            <a:pPr marL="1508760" marR="0" indent="0" algn="l">
              <a:lnSpc>
                <a:spcPct val="82559"/>
              </a:lnSpc>
              <a:spcBef>
                <a:spcPts val="0"/>
              </a:spcBef>
              <a:spcAft>
                <a:spcPts val="324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fu bloccata </a:t>
            </a:r>
          </a:p>
        </p:txBody>
      </p:sp>
    </p:spTree>
  </p:cSld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00000"/>
          </a:schemeClr>
        </a:solidFill>
      </p:bgPr>
    </p:bg>
    <p:spTree>
      <p:nvGrpSpPr>
        <p:cNvPr id="294" name=""/>
        <p:cNvGrpSpPr/>
        <p:nvPr/>
      </p:nvGrpSpPr>
      <p:grpSpPr/>
      <p:pic>
        <p:nvPicPr>
          <p:cNvPr id="298" name="Image.jpg"/>
          <p:cNvPicPr/>
          <p:nvPr/>
        </p:nvPicPr>
        <p:blipFill>
          <a:blip r:embed="rId186"/>
          <a:stretch>
            <a:fillRect/>
          </a:stretch>
        </p:blipFill>
        <p:spPr>
          <a:xfrm>
            <a:off x="755650" y="6193790"/>
            <a:ext cx="9168765" cy="1023620"/>
          </a:xfrm>
          <a:prstGeom prst="rect">
            <a:avLst/>
          </a:prstGeom>
        </p:spPr>
      </p:pic>
      <p:sp>
        <p:nvSpPr>
          <p:cNvPr id="296" name=""/>
          <p:cNvSpPr/>
          <p:nvPr>
            <p:ph type="body" idx="10"/>
          </p:nvPr>
        </p:nvSpPr>
        <p:spPr>
          <a:xfrm>
            <a:off x="755650" y="1346200"/>
            <a:ext cx="9169400" cy="4847590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731520" marR="0" indent="0" algn="l">
              <a:lnSpc>
                <a:spcPct val="95999"/>
              </a:lnSpc>
              <a:spcAft>
                <a:spcPts val="0"/>
              </a:spcAft>
            </a:pPr>
            <a:r>
              <a:rPr lang="it-IT" sz="3650" b="1" spc="0">
                <a:solidFill>
                  <a:srgbClr val="669900"/>
                </a:solidFill>
                <a:latin typeface="Arial" pitchFamily="2" panose="2263545234"/>
              </a:rPr>
              <a:t>Tecnologia VVER: in Finlandia </a:t>
            </a:r>
          </a:p>
          <a:p>
            <a:pPr marL="777240" marR="0" indent="411480" algn="l">
              <a:lnSpc>
                <a:spcPct val="86399"/>
              </a:lnSpc>
              <a:spcBef>
                <a:spcPts val="1080"/>
              </a:spcBef>
              <a:spcAft>
                <a:spcPts val="0"/>
              </a:spcAft>
              <a:buFont typeface="Symbol"/>
              <a:buChar char="·"/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La Finlandia negli anni ‘70 riprogettò una centrale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-30">
                <a:solidFill>
                  <a:srgbClr val="000000"/>
                </a:solidFill>
                <a:latin typeface="Arial" pitchFamily="2" panose="2263545234"/>
              </a:rPr>
              <a:t>identica aggiungendo però un guscio di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-50">
                <a:solidFill>
                  <a:srgbClr val="000000"/>
                </a:solidFill>
                <a:latin typeface="Arial" pitchFamily="2" panose="2263545234"/>
              </a:rPr>
              <a:t>contenimento e protezione statunitense e un sistema </a:t>
            </a:r>
          </a:p>
          <a:p>
            <a:pPr marL="1143000" marR="0" indent="0" algn="l">
              <a:lnSpc>
                <a:spcPct val="7775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-50">
                <a:solidFill>
                  <a:srgbClr val="000000"/>
                </a:solidFill>
                <a:latin typeface="Arial" pitchFamily="2" panose="2263545234"/>
              </a:rPr>
              <a:t>di controllo tedesco </a:t>
            </a:r>
          </a:p>
          <a:p>
            <a:pPr marL="777240" marR="0" indent="411480" algn="l">
              <a:lnSpc>
                <a:spcPct val="86399"/>
              </a:lnSpc>
              <a:spcBef>
                <a:spcPts val="900"/>
              </a:spcBef>
              <a:spcAft>
                <a:spcPts val="0"/>
              </a:spcAft>
              <a:buFont typeface="Symbol"/>
              <a:buChar char="·"/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Questo accadeva ben prima di Cernobyl e prima </a:t>
            </a:r>
          </a:p>
          <a:p>
            <a:pPr marL="1143000" marR="0" indent="0" algn="l">
              <a:lnSpc>
                <a:spcPct val="7775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-50">
                <a:solidFill>
                  <a:srgbClr val="000000"/>
                </a:solidFill>
                <a:latin typeface="Arial" pitchFamily="2" panose="2263545234"/>
              </a:rPr>
              <a:t>dell’incidente di Three Miles Island </a:t>
            </a:r>
          </a:p>
          <a:p>
            <a:pPr marL="777240" marR="0" indent="411480" algn="l">
              <a:lnSpc>
                <a:spcPct val="85439"/>
              </a:lnSpc>
              <a:spcBef>
                <a:spcPts val="2700"/>
              </a:spcBef>
              <a:spcAft>
                <a:spcPts val="0"/>
              </a:spcAft>
              <a:buFont typeface="Symbol"/>
              <a:buChar char="·"/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ENEL completerà i reattori senza un guscio di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-50">
                <a:solidFill>
                  <a:srgbClr val="000000"/>
                </a:solidFill>
                <a:latin typeface="Arial" pitchFamily="2" panose="2263545234"/>
              </a:rPr>
              <a:t>protezione (“tanto il reattore è circondato da colline” </a:t>
            </a:r>
          </a:p>
          <a:p>
            <a:pPr marL="0" marR="0" indent="0" algn="ctr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-50">
                <a:solidFill>
                  <a:srgbClr val="000000"/>
                </a:solidFill>
                <a:latin typeface="Arial" pitchFamily="2" panose="2263545234"/>
              </a:rPr>
              <a:t>avrebbe detto F. Conti all’assemblea degli azionisti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252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lo scorso giugno) </a:t>
            </a:r>
          </a:p>
        </p:txBody>
      </p:sp>
    </p:spTree>
  </p:cSld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00000"/>
          </a:schemeClr>
        </a:solidFill>
      </p:bgPr>
    </p:bg>
    <p:spTree>
      <p:nvGrpSpPr>
        <p:cNvPr id="299" name=""/>
        <p:cNvGrpSpPr/>
        <p:nvPr/>
      </p:nvGrpSpPr>
      <p:grpSpPr/>
      <p:pic>
        <p:nvPicPr>
          <p:cNvPr id="303" name="Image.jpg"/>
          <p:cNvPicPr/>
          <p:nvPr/>
        </p:nvPicPr>
        <p:blipFill>
          <a:blip r:embed="rId191"/>
          <a:stretch>
            <a:fillRect/>
          </a:stretch>
        </p:blipFill>
        <p:spPr>
          <a:xfrm>
            <a:off x="755650" y="1868170"/>
            <a:ext cx="9159240" cy="5340350"/>
          </a:xfrm>
          <a:prstGeom prst="rect">
            <a:avLst/>
          </a:prstGeom>
        </p:spPr>
      </p:pic>
      <p:sp>
        <p:nvSpPr>
          <p:cNvPr id="301" name=""/>
          <p:cNvSpPr/>
          <p:nvPr>
            <p:ph type="body" idx="10"/>
          </p:nvPr>
        </p:nvSpPr>
        <p:spPr>
          <a:xfrm>
            <a:off x="750570" y="1358900"/>
            <a:ext cx="9169400" cy="509270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731520" marR="0" indent="0" algn="l">
              <a:lnSpc>
                <a:spcPct val="81599"/>
              </a:lnSpc>
              <a:spcAft>
                <a:spcPts val="720"/>
              </a:spcAft>
            </a:pPr>
            <a:r>
              <a:rPr lang="it-IT" sz="3300" b="1" spc="-50">
                <a:solidFill>
                  <a:srgbClr val="669900"/>
                </a:solidFill>
                <a:latin typeface="Arial" pitchFamily="2" panose="2263545234"/>
              </a:rPr>
              <a:t>“Colline” che circondano Mochovce </a:t>
            </a:r>
          </a:p>
        </p:txBody>
      </p:sp>
    </p:spTree>
  </p:cSld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00000"/>
          </a:schemeClr>
        </a:solidFill>
      </p:bgPr>
    </p:bg>
    <p:spTree>
      <p:nvGrpSpPr>
        <p:cNvPr id="304" name=""/>
        <p:cNvGrpSpPr/>
        <p:nvPr/>
      </p:nvGrpSpPr>
      <p:grpSpPr/>
      <p:pic>
        <p:nvPicPr>
          <p:cNvPr id="308" name="Image.jpg"/>
          <p:cNvPicPr/>
          <p:nvPr/>
        </p:nvPicPr>
        <p:blipFill>
          <a:blip r:embed="rId196"/>
          <a:stretch>
            <a:fillRect/>
          </a:stretch>
        </p:blipFill>
        <p:spPr>
          <a:xfrm>
            <a:off x="770890" y="1901825"/>
            <a:ext cx="9144000" cy="5306695"/>
          </a:xfrm>
          <a:prstGeom prst="rect">
            <a:avLst/>
          </a:prstGeom>
        </p:spPr>
      </p:pic>
      <p:sp>
        <p:nvSpPr>
          <p:cNvPr id="306" name=""/>
          <p:cNvSpPr/>
          <p:nvPr>
            <p:ph type="body" idx="10"/>
          </p:nvPr>
        </p:nvSpPr>
        <p:spPr>
          <a:xfrm>
            <a:off x="758190" y="1409700"/>
            <a:ext cx="9169400" cy="492125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731520" marR="0" indent="0" algn="l">
              <a:lnSpc>
                <a:spcPct val="95999"/>
              </a:lnSpc>
              <a:spcAft>
                <a:spcPts val="540"/>
              </a:spcAft>
            </a:pPr>
            <a:r>
              <a:rPr lang="it-IT" sz="2450" b="1" spc="-20">
                <a:solidFill>
                  <a:srgbClr val="669900"/>
                </a:solidFill>
                <a:latin typeface="Arial" pitchFamily="2" panose="2263545234"/>
              </a:rPr>
              <a:t>Consegna modellino “progetto disastro” a ENEL </a:t>
            </a:r>
          </a:p>
        </p:txBody>
      </p:sp>
    </p:spTree>
  </p:cSld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00000"/>
          </a:schemeClr>
        </a:solidFill>
      </p:bgPr>
    </p:bg>
    <p:spTree>
      <p:nvGrpSpPr>
        <p:cNvPr id="309" name=""/>
        <p:cNvGrpSpPr/>
        <p:nvPr/>
      </p:nvGrpSpPr>
      <p:grpSpPr/>
      <p:pic>
        <p:nvPicPr>
          <p:cNvPr id="313" name="Image.jpg"/>
          <p:cNvPicPr/>
          <p:nvPr/>
        </p:nvPicPr>
        <p:blipFill>
          <a:blip r:embed="rId201"/>
          <a:stretch>
            <a:fillRect/>
          </a:stretch>
        </p:blipFill>
        <p:spPr>
          <a:xfrm>
            <a:off x="755650" y="6193790"/>
            <a:ext cx="9168765" cy="1023620"/>
          </a:xfrm>
          <a:prstGeom prst="rect">
            <a:avLst/>
          </a:prstGeom>
        </p:spPr>
      </p:pic>
      <p:sp>
        <p:nvSpPr>
          <p:cNvPr id="311" name=""/>
          <p:cNvSpPr/>
          <p:nvPr>
            <p:ph type="body" idx="10"/>
          </p:nvPr>
        </p:nvSpPr>
        <p:spPr>
          <a:xfrm>
            <a:off x="755650" y="1346200"/>
            <a:ext cx="9169400" cy="4847590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731520" marR="0" indent="0" algn="l">
              <a:lnSpc>
                <a:spcPct val="95999"/>
              </a:lnSpc>
              <a:spcAft>
                <a:spcPts val="0"/>
              </a:spcAft>
            </a:pPr>
            <a:r>
              <a:rPr lang="it-IT" sz="3700" b="1" spc="0">
                <a:solidFill>
                  <a:srgbClr val="669900"/>
                </a:solidFill>
                <a:latin typeface="Arial" pitchFamily="2" panose="2263545234"/>
              </a:rPr>
              <a:t>Nucleare per il clima globale? </a:t>
            </a:r>
          </a:p>
          <a:p>
            <a:pPr marL="0" marR="0" indent="0" algn="ctr">
              <a:lnSpc>
                <a:spcPct val="95999"/>
              </a:lnSpc>
              <a:spcBef>
                <a:spcPts val="1260"/>
              </a:spcBef>
              <a:spcAft>
                <a:spcPts val="0"/>
              </a:spcAft>
            </a:pPr>
            <a:r>
              <a:rPr lang="it-IT" sz="2800" spc="0">
                <a:solidFill>
                  <a:srgbClr val="000000"/>
                </a:solidFill>
                <a:latin typeface="Arial" pitchFamily="2" panose="2263545234"/>
              </a:rPr>
              <a:t>• Raddoppiando i reattori nucleari entro il 2030: </a:t>
            </a:r>
          </a:p>
          <a:p>
            <a:pPr marL="1234440" marR="0" indent="0" algn="l">
              <a:lnSpc>
                <a:spcPct val="83519"/>
              </a:lnSpc>
              <a:spcBef>
                <a:spcPts val="720"/>
              </a:spcBef>
              <a:spcAft>
                <a:spcPts val="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Ð Servirebbero 500.000 MW nuovi incluse le </a:t>
            </a:r>
          </a:p>
          <a:p>
            <a:pPr marL="1508760" marR="0" indent="0" algn="l">
              <a:lnSpc>
                <a:spcPct val="82559"/>
              </a:lnSpc>
              <a:spcBef>
                <a:spcPts val="720"/>
              </a:spcBef>
              <a:spcAft>
                <a:spcPts val="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sostituzioni di reattori da chiudere </a:t>
            </a:r>
          </a:p>
          <a:p>
            <a:pPr marL="1234440" marR="0" indent="0" algn="l">
              <a:lnSpc>
                <a:spcPct val="82559"/>
              </a:lnSpc>
              <a:spcBef>
                <a:spcPts val="900"/>
              </a:spcBef>
              <a:spcAft>
                <a:spcPts val="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Ð I costi di installazione sarebbero dell’ordine dei 2- </a:t>
            </a:r>
          </a:p>
          <a:p>
            <a:pPr marL="1508760" marR="0" indent="0" algn="l">
              <a:lnSpc>
                <a:spcPct val="82559"/>
              </a:lnSpc>
              <a:spcBef>
                <a:spcPts val="720"/>
              </a:spcBef>
              <a:spcAft>
                <a:spcPts val="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3.000 miliardi di euro </a:t>
            </a:r>
          </a:p>
          <a:p>
            <a:pPr marL="1234440" marR="0" indent="0" algn="l">
              <a:lnSpc>
                <a:spcPct val="83519"/>
              </a:lnSpc>
              <a:spcBef>
                <a:spcPts val="900"/>
              </a:spcBef>
              <a:spcAft>
                <a:spcPts val="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Ð Occorrerebbe allacciare alla rete un nuovo </a:t>
            </a:r>
          </a:p>
          <a:p>
            <a:pPr marL="1554480" marR="0" indent="0" algn="l">
              <a:lnSpc>
                <a:spcPct val="95999"/>
              </a:lnSpc>
              <a:spcBef>
                <a:spcPts val="180"/>
              </a:spcBef>
              <a:spcAft>
                <a:spcPts val="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reattore ogni 2 settimane </a:t>
            </a:r>
          </a:p>
          <a:p>
            <a:pPr marL="1234440" marR="0" indent="0" algn="l">
              <a:lnSpc>
                <a:spcPct val="83519"/>
              </a:lnSpc>
              <a:spcBef>
                <a:spcPts val="4140"/>
              </a:spcBef>
              <a:spcAft>
                <a:spcPts val="3600"/>
              </a:spcAft>
            </a:pPr>
            <a:r>
              <a:rPr lang="it-IT" sz="2450" b="1" spc="-20">
                <a:solidFill>
                  <a:srgbClr val="669900"/>
                </a:solidFill>
                <a:latin typeface="Arial" pitchFamily="2" panose="2263545234"/>
              </a:rPr>
              <a:t>Le emissioni di CO2 si ridurrebbero di circa il 5% </a:t>
            </a:r>
          </a:p>
        </p:txBody>
      </p:sp>
    </p:spTree>
  </p:cSld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00000"/>
          </a:schemeClr>
        </a:solidFill>
      </p:bgPr>
    </p:bg>
    <p:spTree>
      <p:nvGrpSpPr>
        <p:cNvPr id="314" name=""/>
        <p:cNvGrpSpPr/>
        <p:nvPr/>
      </p:nvGrpSpPr>
      <p:grpSpPr/>
      <p:sp>
        <p:nvSpPr>
          <p:cNvPr id="316" name=""/>
          <p:cNvSpPr/>
          <p:nvPr>
            <p:ph type="body" idx="10"/>
          </p:nvPr>
        </p:nvSpPr>
        <p:spPr>
          <a:xfrm>
            <a:off x="8187055" y="2560320"/>
            <a:ext cx="1575435" cy="2001520"/>
          </a:xfrm>
          <a:prstGeom prst="rect">
            <a:avLst/>
          </a:prstGeom>
          <a:noFill/>
          <a:ln w="3175" cmpd="sng">
            <a:solidFill>
              <a:srgbClr val="000000"/>
            </a:solidFill>
            <a:prstDash val="solid"/>
          </a:ln>
        </p:spPr>
        <p:txBody>
          <a:bodyPr vert="horz" lIns="0" tIns="0" rIns="0" bIns="0" anchor="t"/>
          <a:lstStyle/>
          <a:p>
            <a:pPr algn="l"/>
            <a:r>
              <a:rPr lang="en-US" sz="100"/>
              <a:t> </a:t>
            </a:r>
          </a:p>
        </p:txBody>
      </p:sp>
      <p:pic>
        <p:nvPicPr>
          <p:cNvPr id="320" name="Image.jpg"/>
          <p:cNvPicPr/>
          <p:nvPr/>
        </p:nvPicPr>
        <p:blipFill>
          <a:blip r:embed="rId206"/>
          <a:stretch>
            <a:fillRect/>
          </a:stretch>
        </p:blipFill>
        <p:spPr>
          <a:xfrm>
            <a:off x="1627505" y="4221480"/>
            <a:ext cx="6169025" cy="951230"/>
          </a:xfrm>
          <a:prstGeom prst="rect">
            <a:avLst/>
          </a:prstGeom>
        </p:spPr>
      </p:pic>
      <p:pic>
        <p:nvPicPr>
          <p:cNvPr id="325" name="Image.jpg"/>
          <p:cNvPicPr/>
          <p:nvPr/>
        </p:nvPicPr>
        <p:blipFill>
          <a:blip r:embed="rId208"/>
          <a:stretch>
            <a:fillRect/>
          </a:stretch>
        </p:blipFill>
        <p:spPr>
          <a:xfrm>
            <a:off x="1075690" y="1761490"/>
            <a:ext cx="6720840" cy="2356485"/>
          </a:xfrm>
          <a:prstGeom prst="rect">
            <a:avLst/>
          </a:prstGeom>
        </p:spPr>
      </p:pic>
      <p:pic>
        <p:nvPicPr>
          <p:cNvPr id="336" name="Image.jpg"/>
          <p:cNvPicPr/>
          <p:nvPr/>
        </p:nvPicPr>
        <p:blipFill>
          <a:blip r:embed="rId210"/>
          <a:stretch>
            <a:fillRect/>
          </a:stretch>
        </p:blipFill>
        <p:spPr>
          <a:xfrm>
            <a:off x="8251190" y="2654935"/>
            <a:ext cx="103505" cy="1529715"/>
          </a:xfrm>
          <a:prstGeom prst="rect">
            <a:avLst/>
          </a:prstGeom>
        </p:spPr>
      </p:pic>
      <p:pic>
        <p:nvPicPr>
          <p:cNvPr id="340" name="Image.jpg"/>
          <p:cNvPicPr/>
          <p:nvPr/>
        </p:nvPicPr>
        <p:blipFill>
          <a:blip r:embed="rId212"/>
          <a:stretch>
            <a:fillRect/>
          </a:stretch>
        </p:blipFill>
        <p:spPr>
          <a:xfrm>
            <a:off x="755650" y="6193790"/>
            <a:ext cx="9168765" cy="1023620"/>
          </a:xfrm>
          <a:prstGeom prst="rect">
            <a:avLst/>
          </a:prstGeom>
        </p:spPr>
      </p:pic>
      <p:sp>
        <p:nvSpPr>
          <p:cNvPr id="317" name=""/>
          <p:cNvSpPr/>
          <p:nvPr>
            <p:ph type="body" idx="10"/>
          </p:nvPr>
        </p:nvSpPr>
        <p:spPr>
          <a:xfrm>
            <a:off x="755650" y="863600"/>
            <a:ext cx="9169400" cy="492125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731520" marR="0" indent="0" algn="l">
              <a:lnSpc>
                <a:spcPct val="81599"/>
              </a:lnSpc>
              <a:spcAft>
                <a:spcPts val="900"/>
              </a:spcAft>
            </a:pPr>
            <a:r>
              <a:rPr lang="it-IT" sz="2650" b="1" spc="-10">
                <a:solidFill>
                  <a:srgbClr val="336600"/>
                </a:solidFill>
                <a:latin typeface="Arial" pitchFamily="2" panose="2263545234"/>
              </a:rPr>
              <a:t>Potenziale di riduzione delle emissioni al 2030 </a:t>
            </a:r>
          </a:p>
        </p:txBody>
      </p:sp>
      <p:sp>
        <p:nvSpPr>
          <p:cNvPr id="318" name=""/>
          <p:cNvSpPr/>
          <p:nvPr>
            <p:ph type="body" idx="10"/>
          </p:nvPr>
        </p:nvSpPr>
        <p:spPr>
          <a:xfrm>
            <a:off x="755650" y="1355725"/>
            <a:ext cx="9169400" cy="391795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3520440" marR="0" indent="0" algn="l">
              <a:lnSpc>
                <a:spcPct val="82559"/>
              </a:lnSpc>
              <a:spcAft>
                <a:spcPts val="900"/>
              </a:spcAft>
            </a:pPr>
            <a:r>
              <a:rPr lang="it-IT" sz="1800" spc="-40">
                <a:solidFill>
                  <a:srgbClr val="000000"/>
                </a:solidFill>
                <a:latin typeface="Arial" pitchFamily="2" panose="2263545234"/>
              </a:rPr>
              <a:t>Con un costo €70/tCO2 = 16 cent/litro di benzina </a:t>
            </a:r>
          </a:p>
        </p:txBody>
      </p:sp>
      <p:sp>
        <p:nvSpPr>
          <p:cNvPr id="321" name=""/>
          <p:cNvSpPr/>
          <p:nvPr>
            <p:ph type="body" idx="10"/>
          </p:nvPr>
        </p:nvSpPr>
        <p:spPr>
          <a:xfrm>
            <a:off x="1347470" y="4140200"/>
            <a:ext cx="188595" cy="169545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0" marR="0" indent="0" algn="l">
              <a:lnSpc>
                <a:spcPct val="82559"/>
              </a:lnSpc>
              <a:spcAft>
                <a:spcPts val="0"/>
              </a:spcAft>
            </a:pPr>
            <a:r>
              <a:rPr lang="it-IT" sz="1350" spc="-70">
                <a:solidFill>
                  <a:srgbClr val="000000"/>
                </a:solidFill>
                <a:latin typeface="Arial" pitchFamily="2" panose="2263545234"/>
              </a:rPr>
              <a:t>20 </a:t>
            </a:r>
          </a:p>
        </p:txBody>
      </p:sp>
      <p:sp>
        <p:nvSpPr>
          <p:cNvPr id="322" name=""/>
          <p:cNvSpPr/>
          <p:nvPr>
            <p:ph type="body" idx="10"/>
          </p:nvPr>
        </p:nvSpPr>
        <p:spPr>
          <a:xfrm>
            <a:off x="1362710" y="4582160"/>
            <a:ext cx="173355" cy="169545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0" marR="0" indent="0" algn="l">
              <a:lnSpc>
                <a:spcPct val="82559"/>
              </a:lnSpc>
              <a:spcAft>
                <a:spcPts val="0"/>
              </a:spcAft>
            </a:pPr>
            <a:r>
              <a:rPr lang="it-IT" sz="1350" spc="-130">
                <a:solidFill>
                  <a:srgbClr val="000000"/>
                </a:solidFill>
                <a:latin typeface="Arial" pitchFamily="2" panose="2263545234"/>
              </a:rPr>
              <a:t>10 </a:t>
            </a:r>
          </a:p>
        </p:txBody>
      </p:sp>
      <p:sp>
        <p:nvSpPr>
          <p:cNvPr id="323" name=""/>
          <p:cNvSpPr/>
          <p:nvPr>
            <p:ph type="body" idx="10"/>
          </p:nvPr>
        </p:nvSpPr>
        <p:spPr>
          <a:xfrm>
            <a:off x="1450975" y="5024120"/>
            <a:ext cx="85090" cy="169545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0" marR="0" indent="0" algn="l">
              <a:lnSpc>
                <a:spcPct val="82559"/>
              </a:lnSpc>
              <a:spcAft>
                <a:spcPts val="0"/>
              </a:spcAft>
            </a:pPr>
            <a:r>
              <a:rPr lang="it-IT" sz="1350" spc="0">
                <a:solidFill>
                  <a:srgbClr val="000000"/>
                </a:solidFill>
                <a:latin typeface="Arial" pitchFamily="2" panose="2263545234"/>
              </a:rPr>
              <a:t>0 </a:t>
            </a:r>
          </a:p>
        </p:txBody>
      </p:sp>
      <p:sp>
        <p:nvSpPr>
          <p:cNvPr id="326" name=""/>
          <p:cNvSpPr/>
          <p:nvPr>
            <p:ph type="body" idx="10"/>
          </p:nvPr>
        </p:nvSpPr>
        <p:spPr>
          <a:xfrm>
            <a:off x="1075690" y="3122295"/>
            <a:ext cx="128270" cy="892175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vert270" lIns="0" tIns="0" rIns="0" bIns="0" anchor="t"/>
          <a:lstStyle/>
          <a:p>
            <a:pPr marL="0" marR="0" indent="0" algn="r">
              <a:lnSpc>
                <a:spcPts val="900"/>
              </a:lnSpc>
              <a:spcAft>
                <a:spcPts val="0"/>
              </a:spcAft>
            </a:pPr>
            <a:r>
              <a:rPr lang="it-IT" sz="1350" b="1" spc="-60">
                <a:solidFill>
                  <a:srgbClr val="000000"/>
                </a:solidFill>
                <a:latin typeface="Arial" pitchFamily="2" panose="2263545234"/>
              </a:rPr>
              <a:t>GtCO2-ekv </a:t>
            </a:r>
          </a:p>
        </p:txBody>
      </p:sp>
      <p:sp>
        <p:nvSpPr>
          <p:cNvPr id="327" name=""/>
          <p:cNvSpPr/>
          <p:nvPr>
            <p:ph type="body" idx="10"/>
          </p:nvPr>
        </p:nvSpPr>
        <p:spPr>
          <a:xfrm>
            <a:off x="1344295" y="3253105"/>
            <a:ext cx="191770" cy="169545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0" marR="0" indent="0" algn="l">
              <a:lnSpc>
                <a:spcPct val="82559"/>
              </a:lnSpc>
              <a:spcAft>
                <a:spcPts val="0"/>
              </a:spcAft>
            </a:pPr>
            <a:r>
              <a:rPr lang="it-IT" sz="1350" spc="-55">
                <a:solidFill>
                  <a:srgbClr val="000000"/>
                </a:solidFill>
                <a:latin typeface="Arial" pitchFamily="2" panose="2263545234"/>
              </a:rPr>
              <a:t>40 </a:t>
            </a:r>
          </a:p>
        </p:txBody>
      </p:sp>
      <p:sp>
        <p:nvSpPr>
          <p:cNvPr id="328" name=""/>
          <p:cNvSpPr/>
          <p:nvPr>
            <p:ph type="body" idx="10"/>
          </p:nvPr>
        </p:nvSpPr>
        <p:spPr>
          <a:xfrm>
            <a:off x="1350010" y="1924050"/>
            <a:ext cx="186055" cy="169545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0" marR="0" indent="0" algn="l">
              <a:lnSpc>
                <a:spcPct val="82559"/>
              </a:lnSpc>
              <a:spcAft>
                <a:spcPts val="0"/>
              </a:spcAft>
            </a:pPr>
            <a:r>
              <a:rPr lang="it-IT" sz="1350" spc="-80">
                <a:solidFill>
                  <a:srgbClr val="000000"/>
                </a:solidFill>
                <a:latin typeface="Arial" pitchFamily="2" panose="2263545234"/>
              </a:rPr>
              <a:t>70 </a:t>
            </a:r>
          </a:p>
        </p:txBody>
      </p:sp>
      <p:sp>
        <p:nvSpPr>
          <p:cNvPr id="329" name=""/>
          <p:cNvSpPr/>
          <p:nvPr>
            <p:ph type="body" idx="10"/>
          </p:nvPr>
        </p:nvSpPr>
        <p:spPr>
          <a:xfrm>
            <a:off x="1350010" y="2369185"/>
            <a:ext cx="186055" cy="169545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0" marR="0" indent="0" algn="l">
              <a:lnSpc>
                <a:spcPct val="82559"/>
              </a:lnSpc>
              <a:spcAft>
                <a:spcPts val="0"/>
              </a:spcAft>
            </a:pPr>
            <a:r>
              <a:rPr lang="it-IT" sz="1350" spc="-80">
                <a:solidFill>
                  <a:srgbClr val="000000"/>
                </a:solidFill>
                <a:latin typeface="Arial" pitchFamily="2" panose="2263545234"/>
              </a:rPr>
              <a:t>60 </a:t>
            </a:r>
          </a:p>
        </p:txBody>
      </p:sp>
      <p:sp>
        <p:nvSpPr>
          <p:cNvPr id="330" name=""/>
          <p:cNvSpPr/>
          <p:nvPr>
            <p:ph type="body" idx="10"/>
          </p:nvPr>
        </p:nvSpPr>
        <p:spPr>
          <a:xfrm>
            <a:off x="1350010" y="2811145"/>
            <a:ext cx="186055" cy="169545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0" marR="0" indent="0" algn="l">
              <a:lnSpc>
                <a:spcPct val="82559"/>
              </a:lnSpc>
              <a:spcAft>
                <a:spcPts val="0"/>
              </a:spcAft>
            </a:pPr>
            <a:r>
              <a:rPr lang="it-IT" sz="1350" spc="-80">
                <a:solidFill>
                  <a:srgbClr val="000000"/>
                </a:solidFill>
                <a:latin typeface="Arial" pitchFamily="2" panose="2263545234"/>
              </a:rPr>
              <a:t>50 </a:t>
            </a:r>
          </a:p>
        </p:txBody>
      </p:sp>
      <p:sp>
        <p:nvSpPr>
          <p:cNvPr id="331" name=""/>
          <p:cNvSpPr/>
          <p:nvPr>
            <p:ph type="body" idx="10"/>
          </p:nvPr>
        </p:nvSpPr>
        <p:spPr>
          <a:xfrm>
            <a:off x="1350010" y="3695065"/>
            <a:ext cx="186055" cy="169545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0" marR="0" indent="0" algn="l">
              <a:lnSpc>
                <a:spcPct val="82559"/>
              </a:lnSpc>
              <a:spcAft>
                <a:spcPts val="0"/>
              </a:spcAft>
            </a:pPr>
            <a:r>
              <a:rPr lang="it-IT" sz="1350" spc="-80">
                <a:solidFill>
                  <a:srgbClr val="000000"/>
                </a:solidFill>
                <a:latin typeface="Arial" pitchFamily="2" panose="2263545234"/>
              </a:rPr>
              <a:t>30 </a:t>
            </a:r>
          </a:p>
        </p:txBody>
      </p:sp>
      <p:sp>
        <p:nvSpPr>
          <p:cNvPr id="332" name=""/>
          <p:cNvSpPr/>
          <p:nvPr>
            <p:ph type="body" idx="10"/>
          </p:nvPr>
        </p:nvSpPr>
        <p:spPr>
          <a:xfrm>
            <a:off x="3081655" y="1858645"/>
            <a:ext cx="960120" cy="771525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0" marR="0" indent="0" algn="r">
              <a:lnSpc>
                <a:spcPts val="1700"/>
              </a:lnSpc>
              <a:spcAft>
                <a:spcPts val="0"/>
              </a:spcAft>
            </a:pPr>
            <a:r>
              <a:rPr lang="it-IT" sz="1800" spc="-80">
                <a:solidFill>
                  <a:srgbClr val="FFFFFF"/>
                </a:solidFill>
                <a:latin typeface="Arial" pitchFamily="2" panose="2263545234"/>
              </a:rPr>
              <a:t>Emissioni </a:t>
            </a:r>
          </a:p>
          <a:p>
            <a:pPr marL="0" marR="0" indent="0" algn="l">
              <a:lnSpc>
                <a:spcPts val="1700"/>
              </a:lnSpc>
              <a:spcBef>
                <a:spcPts val="360"/>
              </a:spcBef>
              <a:spcAft>
                <a:spcPts val="0"/>
              </a:spcAft>
            </a:pPr>
            <a:r>
              <a:rPr lang="it-IT" sz="1800" spc="0">
                <a:solidFill>
                  <a:srgbClr val="FFFFFF"/>
                </a:solidFill>
                <a:latin typeface="Arial" pitchFamily="2" panose="2263545234"/>
              </a:rPr>
              <a:t>senza </a:t>
            </a:r>
          </a:p>
          <a:p>
            <a:pPr marL="0" marR="0" indent="0" algn="l">
              <a:lnSpc>
                <a:spcPts val="1900"/>
              </a:lnSpc>
              <a:spcBef>
                <a:spcPts val="540"/>
              </a:spcBef>
              <a:spcAft>
                <a:spcPts val="0"/>
              </a:spcAft>
            </a:pPr>
            <a:r>
              <a:rPr lang="it-IT" sz="1800" spc="0">
                <a:solidFill>
                  <a:srgbClr val="FFFFFF"/>
                </a:solidFill>
                <a:latin typeface="Arial" pitchFamily="2" panose="2263545234"/>
              </a:rPr>
              <a:t>misure </a:t>
            </a:r>
          </a:p>
        </p:txBody>
      </p:sp>
      <p:sp>
        <p:nvSpPr>
          <p:cNvPr id="333" name=""/>
          <p:cNvSpPr/>
          <p:nvPr>
            <p:ph type="body" idx="10"/>
          </p:nvPr>
        </p:nvSpPr>
        <p:spPr>
          <a:xfrm>
            <a:off x="4593590" y="3565525"/>
            <a:ext cx="1084580" cy="497205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0" marR="0" indent="0" algn="l">
              <a:lnSpc>
                <a:spcPct val="95999"/>
              </a:lnSpc>
              <a:spcAft>
                <a:spcPts val="0"/>
              </a:spcAft>
            </a:pPr>
            <a:r>
              <a:rPr lang="it-IT" sz="1800" spc="-90">
                <a:solidFill>
                  <a:srgbClr val="FFFFFF"/>
                </a:solidFill>
                <a:latin typeface="Arial" pitchFamily="2" panose="2263545234"/>
              </a:rPr>
              <a:t>Raddoppio </a:t>
            </a:r>
          </a:p>
          <a:p>
            <a:pPr marL="0" marR="0" indent="0" algn="l">
              <a:lnSpc>
                <a:spcPct val="815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1800" spc="0">
                <a:solidFill>
                  <a:srgbClr val="FFFFFF"/>
                </a:solidFill>
                <a:latin typeface="Arial" pitchFamily="2" panose="2263545234"/>
              </a:rPr>
              <a:t>nucleare </a:t>
            </a:r>
          </a:p>
        </p:txBody>
      </p:sp>
      <p:sp>
        <p:nvSpPr>
          <p:cNvPr id="334" name=""/>
          <p:cNvSpPr/>
          <p:nvPr>
            <p:ph type="body" idx="10"/>
          </p:nvPr>
        </p:nvSpPr>
        <p:spPr>
          <a:xfrm>
            <a:off x="8390890" y="2560320"/>
            <a:ext cx="1335405" cy="1983740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45720" rIns="0" bIns="0" anchor="t"/>
          <a:lstStyle/>
          <a:p>
            <a:pPr marL="0" marR="0" indent="0" algn="l">
              <a:lnSpc>
                <a:spcPct val="82559"/>
              </a:lnSpc>
              <a:spcAft>
                <a:spcPts val="0"/>
              </a:spcAft>
            </a:pPr>
            <a:r>
              <a:rPr lang="it-IT" sz="1350" spc="-40">
                <a:solidFill>
                  <a:srgbClr val="000000"/>
                </a:solidFill>
                <a:latin typeface="Arial" pitchFamily="2" panose="2263545234"/>
              </a:rPr>
              <a:t>Nuclear </a:t>
            </a:r>
          </a:p>
          <a:p>
            <a:pPr marL="0" marR="0" indent="0" algn="l">
              <a:lnSpc>
                <a:spcPct val="143999"/>
              </a:lnSpc>
              <a:spcBef>
                <a:spcPts val="720"/>
              </a:spcBef>
              <a:spcAft>
                <a:spcPts val="0"/>
              </a:spcAft>
            </a:pPr>
            <a:r>
              <a:rPr lang="it-IT" sz="1350" spc="-70">
                <a:solidFill>
                  <a:srgbClr val="000000"/>
                </a:solidFill>
                <a:latin typeface="Arial" pitchFamily="2" panose="2263545234"/>
              </a:rPr>
              <a:t>Others </a:t>
            </a:r>
            <a:r>
              <a:rPr lang="it-IT" sz="1350" spc="-50">
                <a:solidFill>
                  <a:srgbClr val="000000"/>
                </a:solidFill>
                <a:latin typeface="Arial" pitchFamily="2" panose="2263545234"/>
              </a:rPr>
              <a:t>Agriculture </a:t>
            </a:r>
            <a:r>
              <a:rPr lang="it-IT" sz="1350" spc="-50">
                <a:solidFill>
                  <a:srgbClr val="000000"/>
                </a:solidFill>
                <a:latin typeface="Arial" pitchFamily="2" panose="2263545234"/>
              </a:rPr>
              <a:t>Forest protection </a:t>
            </a:r>
            <a:r>
              <a:rPr lang="it-IT" sz="1350" spc="-35">
                <a:solidFill>
                  <a:srgbClr val="000000"/>
                </a:solidFill>
                <a:latin typeface="Arial" pitchFamily="2" panose="2263545234"/>
              </a:rPr>
              <a:t>Renewables </a:t>
            </a:r>
          </a:p>
          <a:p>
            <a:pPr marL="0" marR="0" indent="0" algn="r">
              <a:lnSpc>
                <a:spcPct val="95999"/>
              </a:lnSpc>
              <a:spcBef>
                <a:spcPts val="720"/>
              </a:spcBef>
              <a:spcAft>
                <a:spcPts val="1260"/>
              </a:spcAft>
            </a:pPr>
            <a:r>
              <a:rPr lang="it-IT" sz="1350" spc="-55">
                <a:solidFill>
                  <a:srgbClr val="000000"/>
                </a:solidFill>
                <a:latin typeface="Arial" pitchFamily="2" panose="2263545234"/>
              </a:rPr>
              <a:t>Energy efficiency </a:t>
            </a:r>
          </a:p>
        </p:txBody>
      </p:sp>
      <p:sp>
        <p:nvSpPr>
          <p:cNvPr id="337" name=""/>
          <p:cNvSpPr/>
          <p:nvPr>
            <p:ph type="body" idx="10"/>
          </p:nvPr>
        </p:nvSpPr>
        <p:spPr>
          <a:xfrm>
            <a:off x="755650" y="5295265"/>
            <a:ext cx="9169400" cy="607695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731520" marR="0" indent="0" algn="l">
              <a:lnSpc>
                <a:spcPct val="82559"/>
              </a:lnSpc>
              <a:spcAft>
                <a:spcPts val="3060"/>
              </a:spcAft>
              <a:tabLst>
                <a:tab pos="1748790" algn="l"/>
                <a:tab pos="2766060" algn="l"/>
                <a:tab pos="3794760" algn="l"/>
                <a:tab pos="4812030" algn="l"/>
                <a:tab pos="5829300" algn="l"/>
                <a:tab pos="7226935" algn="r"/>
              </a:tabLst>
            </a:pPr>
            <a:r>
              <a:rPr lang="it-IT" sz="1350" spc="-20">
                <a:solidFill>
                  <a:srgbClr val="000000"/>
                </a:solidFill>
                <a:latin typeface="Arial" pitchFamily="2" panose="2263545234"/>
              </a:rPr>
              <a:t>2000 </a:t>
            </a:r>
            <a:r>
              <a:rPr lang="it-IT" sz="1350" spc="-10">
                <a:solidFill>
                  <a:srgbClr val="000000"/>
                </a:solidFill>
                <a:latin typeface="Arial" pitchFamily="2" panose="2263545234"/>
              </a:rPr>
              <a:t>2005 </a:t>
            </a:r>
            <a:r>
              <a:rPr lang="it-IT" sz="1350" spc="-10">
                <a:solidFill>
                  <a:srgbClr val="000000"/>
                </a:solidFill>
                <a:latin typeface="Arial" pitchFamily="2" panose="2263545234"/>
              </a:rPr>
              <a:t>2010 </a:t>
            </a:r>
            <a:r>
              <a:rPr lang="it-IT" sz="1350" spc="-10">
                <a:solidFill>
                  <a:srgbClr val="000000"/>
                </a:solidFill>
                <a:latin typeface="Arial" pitchFamily="2" panose="2263545234"/>
              </a:rPr>
              <a:t>2015 </a:t>
            </a:r>
            <a:r>
              <a:rPr lang="it-IT" sz="1350" spc="-20">
                <a:solidFill>
                  <a:srgbClr val="000000"/>
                </a:solidFill>
                <a:latin typeface="Arial" pitchFamily="2" panose="2263545234"/>
              </a:rPr>
              <a:t>2020 </a:t>
            </a:r>
            <a:r>
              <a:rPr lang="it-IT" sz="1350" spc="-20">
                <a:solidFill>
                  <a:srgbClr val="000000"/>
                </a:solidFill>
                <a:latin typeface="Arial" pitchFamily="2" panose="2263545234"/>
              </a:rPr>
              <a:t>2025 </a:t>
            </a:r>
            <a:r>
              <a:rPr lang="it-IT" sz="1350" spc="0">
                <a:solidFill>
                  <a:srgbClr val="000000"/>
                </a:solidFill>
                <a:latin typeface="Arial" pitchFamily="2" panose="2263545234"/>
              </a:rPr>
              <a:t>2030 </a:t>
            </a:r>
          </a:p>
        </p:txBody>
      </p:sp>
      <p:sp>
        <p:nvSpPr>
          <p:cNvPr id="338" name=""/>
          <p:cNvSpPr/>
          <p:nvPr>
            <p:ph type="body" idx="10"/>
          </p:nvPr>
        </p:nvSpPr>
        <p:spPr>
          <a:xfrm>
            <a:off x="755650" y="5902960"/>
            <a:ext cx="9169400" cy="290830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0" marR="388620" indent="0" algn="r">
              <a:lnSpc>
                <a:spcPct val="82559"/>
              </a:lnSpc>
              <a:spcAft>
                <a:spcPts val="360"/>
              </a:spcAft>
            </a:pPr>
            <a:r>
              <a:rPr lang="it-IT" sz="1800" spc="0">
                <a:solidFill>
                  <a:srgbClr val="000000"/>
                </a:solidFill>
                <a:latin typeface="Arial" pitchFamily="2" panose="2263545234"/>
              </a:rPr>
              <a:t>Fonte: IPCC </a:t>
            </a:r>
          </a:p>
        </p:txBody>
      </p:sp>
      <p:cxnSp>
        <p:nvCxnSpPr>
          <p:cNvPr id="341" name=""/>
          <p:cNvCxnSpPr/>
          <p:nvPr/>
        </p:nvCxnSpPr>
        <p:spPr>
          <a:xfrm>
            <a:off x="2978150" y="1752600"/>
            <a:ext cx="1384300" cy="0"/>
          </a:xfrm>
          <a:prstGeom prst="line">
            <a:avLst/>
          </a:prstGeom>
          <a:ln w="8890" cmpd="sng">
            <a:solidFill>
              <a:srgbClr val="000000"/>
            </a:solidFill>
          </a:ln>
        </p:spPr>
      </p:cxnSp>
    </p:spTree>
  </p:cSld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00000"/>
          </a:schemeClr>
        </a:solidFill>
      </p:bgPr>
    </p:bg>
    <p:spTree>
      <p:nvGrpSpPr>
        <p:cNvPr id="342" name=""/>
        <p:cNvGrpSpPr/>
        <p:nvPr/>
      </p:nvGrpSpPr>
      <p:grpSpPr/>
      <p:pic>
        <p:nvPicPr>
          <p:cNvPr id="347" name="Image.jpg"/>
          <p:cNvPicPr/>
          <p:nvPr/>
        </p:nvPicPr>
        <p:blipFill>
          <a:blip r:embed="rId217"/>
          <a:stretch>
            <a:fillRect/>
          </a:stretch>
        </p:blipFill>
        <p:spPr>
          <a:xfrm>
            <a:off x="755650" y="6193790"/>
            <a:ext cx="9168765" cy="1023620"/>
          </a:xfrm>
          <a:prstGeom prst="rect">
            <a:avLst/>
          </a:prstGeom>
        </p:spPr>
      </p:pic>
      <p:sp>
        <p:nvSpPr>
          <p:cNvPr id="344" name=""/>
          <p:cNvSpPr/>
          <p:nvPr>
            <p:ph type="body" idx="10"/>
          </p:nvPr>
        </p:nvSpPr>
        <p:spPr>
          <a:xfrm>
            <a:off x="755650" y="1346200"/>
            <a:ext cx="9169400" cy="720090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731520" marR="0" indent="0" algn="l">
              <a:lnSpc>
                <a:spcPct val="81599"/>
              </a:lnSpc>
              <a:spcAft>
                <a:spcPts val="1620"/>
              </a:spcAft>
            </a:pPr>
            <a:r>
              <a:rPr lang="it-IT" sz="3700" b="1" spc="0">
                <a:solidFill>
                  <a:srgbClr val="669900"/>
                </a:solidFill>
                <a:latin typeface="Arial" pitchFamily="2" panose="2263545234"/>
              </a:rPr>
              <a:t>Cambiamenti del clima e nucleare </a:t>
            </a:r>
          </a:p>
        </p:txBody>
      </p:sp>
      <p:sp>
        <p:nvSpPr>
          <p:cNvPr id="345" name=""/>
          <p:cNvSpPr/>
          <p:nvPr>
            <p:ph type="body" idx="10"/>
          </p:nvPr>
        </p:nvSpPr>
        <p:spPr>
          <a:xfrm>
            <a:off x="755650" y="2066290"/>
            <a:ext cx="9169400" cy="4127500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960120" marR="0" indent="365760" algn="l">
              <a:lnSpc>
                <a:spcPct val="95999"/>
              </a:lnSpc>
              <a:spcAft>
                <a:spcPts val="0"/>
              </a:spcAft>
              <a:buFont typeface="Symbol"/>
              <a:buChar char="·"/>
            </a:pPr>
            <a:r>
              <a:rPr lang="it-IT" sz="2400" spc="50">
                <a:solidFill>
                  <a:srgbClr val="000000"/>
                </a:solidFill>
                <a:latin typeface="Arial" pitchFamily="2" panose="2263545234"/>
              </a:rPr>
              <a:t>Un reattore EPR richiede 100 m3/secondo di acqua </a:t>
            </a:r>
          </a:p>
          <a:p>
            <a:pPr marL="960120" marR="0" indent="365760" algn="l">
              <a:lnSpc>
                <a:spcPct val="95999"/>
              </a:lnSpc>
              <a:spcBef>
                <a:spcPts val="540"/>
              </a:spcBef>
              <a:spcAft>
                <a:spcPts val="0"/>
              </a:spcAft>
              <a:buFont typeface="Symbol"/>
              <a:buChar char="·"/>
            </a:pPr>
            <a:r>
              <a:rPr lang="it-IT" sz="2400" spc="40">
                <a:solidFill>
                  <a:srgbClr val="000000"/>
                </a:solidFill>
                <a:latin typeface="Arial" pitchFamily="2" panose="2263545234"/>
              </a:rPr>
              <a:t>La riduzione dei flussi di acqua nei fiumi ha causato </a:t>
            </a:r>
          </a:p>
          <a:p>
            <a:pPr marL="128016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nella siccità del luglio 2006: </a:t>
            </a:r>
          </a:p>
          <a:p>
            <a:pPr marL="914400" marR="0" indent="0" algn="l">
              <a:lnSpc>
                <a:spcPct val="95999"/>
              </a:lnSpc>
              <a:spcBef>
                <a:spcPts val="1260"/>
              </a:spcBef>
              <a:spcAft>
                <a:spcPts val="0"/>
              </a:spcAft>
            </a:pPr>
            <a:r>
              <a:rPr lang="it-IT" sz="2000" spc="-20">
                <a:solidFill>
                  <a:srgbClr val="000000"/>
                </a:solidFill>
                <a:latin typeface="Arial" pitchFamily="2" panose="2263545234"/>
              </a:rPr>
              <a:t>- Germania: Krummel (1316 MWe), Brunsbuttel (806 MWe) a </a:t>
            </a:r>
          </a:p>
          <a:p>
            <a:pPr marL="128016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000" spc="-50">
                <a:solidFill>
                  <a:srgbClr val="000000"/>
                </a:solidFill>
                <a:latin typeface="Arial" pitchFamily="2" panose="2263545234"/>
              </a:rPr>
              <a:t>Brokdorf (1440 MWe) sul fiume Elba - chiusura </a:t>
            </a:r>
          </a:p>
          <a:p>
            <a:pPr marL="9144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000" spc="10">
                <a:solidFill>
                  <a:srgbClr val="000000"/>
                </a:solidFill>
                <a:latin typeface="Arial" pitchFamily="2" panose="2263545234"/>
              </a:rPr>
              <a:t>- Spagna: Santa Maria (466 MW) </a:t>
            </a:r>
          </a:p>
          <a:p>
            <a:pPr marL="9144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000" spc="0">
                <a:solidFill>
                  <a:srgbClr val="000000"/>
                </a:solidFill>
                <a:latin typeface="Arial" pitchFamily="2" panose="2263545234"/>
              </a:rPr>
              <a:t>- Belgio: Doel (421 a 454 MWe) potenza ridotta </a:t>
            </a:r>
          </a:p>
          <a:p>
            <a:pPr marL="9144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000" spc="-15">
                <a:solidFill>
                  <a:srgbClr val="000000"/>
                </a:solidFill>
                <a:latin typeface="Arial" pitchFamily="2" panose="2263545234"/>
              </a:rPr>
              <a:t>- Francia: 28 reattori su 5 grandi fiumi (Garonne, Rhone, Seine, </a:t>
            </a:r>
          </a:p>
          <a:p>
            <a:pPr marL="128016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000" spc="-40">
                <a:solidFill>
                  <a:srgbClr val="000000"/>
                </a:solidFill>
                <a:latin typeface="Arial" pitchFamily="2" panose="2263545234"/>
              </a:rPr>
              <a:t>Muese e Moselle) autorizzati a superare i limiti di scarico (3° C) </a:t>
            </a:r>
          </a:p>
          <a:p>
            <a:pPr marL="914400" marR="0" indent="0" algn="l">
              <a:lnSpc>
                <a:spcPct val="95999"/>
              </a:lnSpc>
              <a:spcBef>
                <a:spcPts val="0"/>
              </a:spcBef>
              <a:spcAft>
                <a:spcPts val="5400"/>
              </a:spcAft>
            </a:pPr>
            <a:r>
              <a:rPr lang="it-IT" sz="2000" spc="0">
                <a:solidFill>
                  <a:srgbClr val="000000"/>
                </a:solidFill>
                <a:latin typeface="Arial" pitchFamily="2" panose="2263545234"/>
              </a:rPr>
              <a:t>- USA: Cook (2 x 1000 MW) nel Michigan </a:t>
            </a:r>
          </a:p>
        </p:txBody>
      </p:sp>
    </p:spTree>
  </p:cSld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00000"/>
          </a:schemeClr>
        </a:solidFill>
      </p:bgPr>
    </p:bg>
    <p:spTree>
      <p:nvGrpSpPr>
        <p:cNvPr id="348" name=""/>
        <p:cNvGrpSpPr/>
        <p:nvPr/>
      </p:nvGrpSpPr>
      <p:grpSpPr/>
      <p:pic>
        <p:nvPicPr>
          <p:cNvPr id="352" name="Image.jpg"/>
          <p:cNvPicPr/>
          <p:nvPr/>
        </p:nvPicPr>
        <p:blipFill>
          <a:blip r:embed="rId222"/>
          <a:stretch>
            <a:fillRect/>
          </a:stretch>
        </p:blipFill>
        <p:spPr>
          <a:xfrm>
            <a:off x="755650" y="6193790"/>
            <a:ext cx="9168765" cy="1023620"/>
          </a:xfrm>
          <a:prstGeom prst="rect">
            <a:avLst/>
          </a:prstGeom>
        </p:spPr>
      </p:pic>
      <p:sp>
        <p:nvSpPr>
          <p:cNvPr id="350" name=""/>
          <p:cNvSpPr/>
          <p:nvPr>
            <p:ph type="body" idx="10"/>
          </p:nvPr>
        </p:nvSpPr>
        <p:spPr>
          <a:xfrm>
            <a:off x="755650" y="1346200"/>
            <a:ext cx="9169400" cy="4847590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731520" marR="0" indent="0" algn="l">
              <a:lnSpc>
                <a:spcPct val="81599"/>
              </a:lnSpc>
              <a:spcAft>
                <a:spcPts val="0"/>
              </a:spcAft>
            </a:pPr>
            <a:r>
              <a:rPr lang="it-IT" sz="3650" b="1" spc="0">
                <a:solidFill>
                  <a:srgbClr val="669900"/>
                </a:solidFill>
                <a:latin typeface="Arial" pitchFamily="2" panose="2263545234"/>
              </a:rPr>
              <a:t>Le alternative esistono </a:t>
            </a:r>
          </a:p>
          <a:p>
            <a:pPr marL="822960" marR="0" indent="0" algn="l">
              <a:lnSpc>
                <a:spcPct val="95999"/>
              </a:lnSpc>
              <a:spcBef>
                <a:spcPts val="1620"/>
              </a:spcBef>
              <a:spcAft>
                <a:spcPts val="0"/>
              </a:spcAft>
            </a:pPr>
            <a:r>
              <a:rPr lang="it-IT" sz="2800" spc="10">
                <a:solidFill>
                  <a:srgbClr val="000000"/>
                </a:solidFill>
                <a:latin typeface="Arial" pitchFamily="2" panose="2263545234"/>
              </a:rPr>
              <a:t>• Efficienza e rinnovabili al 2020 valgono fino a </a:t>
            </a:r>
          </a:p>
          <a:p>
            <a:pPr marL="1143000" marR="0" indent="0" algn="l">
              <a:lnSpc>
                <a:spcPct val="81599"/>
              </a:lnSpc>
              <a:spcBef>
                <a:spcPts val="540"/>
              </a:spcBef>
              <a:spcAft>
                <a:spcPts val="0"/>
              </a:spcAft>
            </a:pPr>
            <a:r>
              <a:rPr lang="it-IT" sz="2800" spc="0">
                <a:solidFill>
                  <a:srgbClr val="000000"/>
                </a:solidFill>
                <a:latin typeface="Arial" pitchFamily="2" panose="2263545234"/>
              </a:rPr>
              <a:t>150 TWh: </a:t>
            </a:r>
          </a:p>
          <a:p>
            <a:pPr marL="1234440" marR="0" indent="0" algn="l">
              <a:lnSpc>
                <a:spcPct val="95999"/>
              </a:lnSpc>
              <a:spcBef>
                <a:spcPts val="4860"/>
              </a:spcBef>
              <a:spcAft>
                <a:spcPts val="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– Obiettivo europeo fonti rinnovabili per il settore </a:t>
            </a:r>
          </a:p>
          <a:p>
            <a:pPr marL="1508760" marR="0" indent="0" algn="l">
              <a:lnSpc>
                <a:spcPct val="82559"/>
              </a:lnSpc>
              <a:spcBef>
                <a:spcPts val="180"/>
              </a:spcBef>
              <a:spcAft>
                <a:spcPts val="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elettrico: +50 TWh al 2020.</a:t>
            </a:r>
            <a:r>
              <a:rPr lang="it-IT" sz="2450" b="1" spc="0">
                <a:solidFill>
                  <a:srgbClr val="669900"/>
                </a:solidFill>
                <a:latin typeface="Arial" pitchFamily="2" panose="2263545234"/>
              </a:rPr>
              <a:t> Circa la metà è </a:t>
            </a:r>
          </a:p>
          <a:p>
            <a:pPr marL="1554480" marR="0" indent="0" algn="l">
              <a:lnSpc>
                <a:spcPct val="81599"/>
              </a:lnSpc>
              <a:spcBef>
                <a:spcPts val="720"/>
              </a:spcBef>
              <a:spcAft>
                <a:spcPts val="0"/>
              </a:spcAft>
            </a:pPr>
            <a:r>
              <a:rPr lang="it-IT" sz="2450" b="1" spc="0">
                <a:solidFill>
                  <a:srgbClr val="669900"/>
                </a:solidFill>
                <a:latin typeface="Arial" pitchFamily="2" panose="2263545234"/>
              </a:rPr>
              <a:t>realizzabile con l’eolico </a:t>
            </a:r>
          </a:p>
          <a:p>
            <a:pPr marL="1234440" marR="0" indent="0" algn="l">
              <a:lnSpc>
                <a:spcPct val="95999"/>
              </a:lnSpc>
              <a:spcBef>
                <a:spcPts val="900"/>
              </a:spcBef>
              <a:spcAft>
                <a:spcPts val="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– Efficienza: potenziale economicamente </a:t>
            </a:r>
          </a:p>
          <a:p>
            <a:pPr marL="150876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conveniente al 2020: 100 TWh a un costo &lt; 5,6 </a:t>
            </a:r>
          </a:p>
          <a:p>
            <a:pPr marL="1508760" marR="0" indent="0" algn="l">
              <a:lnSpc>
                <a:spcPct val="81599"/>
              </a:lnSpc>
              <a:spcBef>
                <a:spcPts val="180"/>
              </a:spcBef>
              <a:spcAft>
                <a:spcPts val="3780"/>
              </a:spcAft>
            </a:pPr>
            <a:r>
              <a:rPr lang="it-IT" sz="2400" spc="0">
                <a:solidFill>
                  <a:srgbClr val="000000"/>
                </a:solidFill>
                <a:latin typeface="Arial" pitchFamily="2" panose="2263545234"/>
              </a:rPr>
              <a:t>cent/kWh </a:t>
            </a:r>
          </a:p>
        </p:txBody>
      </p:sp>
    </p:spTree>
  </p:cSld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00000"/>
          </a:schemeClr>
        </a:solidFill>
      </p:bgPr>
    </p:bg>
    <p:spTree>
      <p:nvGrpSpPr>
        <p:cNvPr id="353" name=""/>
        <p:cNvGrpSpPr/>
        <p:nvPr/>
      </p:nvGrpSpPr>
      <p:grpSpPr/>
      <p:pic>
        <p:nvPicPr>
          <p:cNvPr id="357" name="Image.jpg"/>
          <p:cNvPicPr/>
          <p:nvPr/>
        </p:nvPicPr>
        <p:blipFill>
          <a:blip r:embed="rId227"/>
          <a:stretch>
            <a:fillRect/>
          </a:stretch>
        </p:blipFill>
        <p:spPr>
          <a:xfrm>
            <a:off x="755650" y="6193790"/>
            <a:ext cx="9168765" cy="1023620"/>
          </a:xfrm>
          <a:prstGeom prst="rect">
            <a:avLst/>
          </a:prstGeom>
        </p:spPr>
      </p:pic>
      <p:sp>
        <p:nvSpPr>
          <p:cNvPr id="355" name=""/>
          <p:cNvSpPr/>
          <p:nvPr>
            <p:ph type="body" idx="10"/>
          </p:nvPr>
        </p:nvSpPr>
        <p:spPr>
          <a:xfrm>
            <a:off x="755650" y="1371600"/>
            <a:ext cx="9169400" cy="4822190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731520" marR="0" indent="0" algn="l">
              <a:lnSpc>
                <a:spcPct val="95999"/>
              </a:lnSpc>
              <a:spcAft>
                <a:spcPts val="0"/>
              </a:spcAft>
            </a:pPr>
            <a:r>
              <a:rPr lang="it-IT" sz="3250" b="1" spc="-20">
                <a:solidFill>
                  <a:srgbClr val="669900"/>
                </a:solidFill>
                <a:latin typeface="Arial" pitchFamily="2" panose="2263545234"/>
              </a:rPr>
              <a:t>Effetti occupazionali delle alternative </a:t>
            </a:r>
          </a:p>
          <a:p>
            <a:pPr marL="822960" marR="0" indent="365760" algn="l">
              <a:lnSpc>
                <a:spcPct val="95999"/>
              </a:lnSpc>
              <a:spcBef>
                <a:spcPts val="1440"/>
              </a:spcBef>
              <a:spcAft>
                <a:spcPts val="0"/>
              </a:spcAft>
              <a:buFont typeface="Symbol"/>
              <a:buChar char="·"/>
            </a:pPr>
            <a:r>
              <a:rPr lang="it-IT" sz="2600" spc="50">
                <a:solidFill>
                  <a:srgbClr val="000000"/>
                </a:solidFill>
                <a:latin typeface="Arial" pitchFamily="2" panose="2263545234"/>
              </a:rPr>
              <a:t>Realizzando 100 TWh di efficienza negli usi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600" spc="0">
                <a:solidFill>
                  <a:srgbClr val="000000"/>
                </a:solidFill>
                <a:latin typeface="Arial" pitchFamily="2" panose="2263545234"/>
              </a:rPr>
              <a:t>finali al 2020, l’impatto occupazionale stimato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600" spc="0">
                <a:solidFill>
                  <a:srgbClr val="000000"/>
                </a:solidFill>
                <a:latin typeface="Arial" pitchFamily="2" panose="2263545234"/>
              </a:rPr>
              <a:t>dal Politecnico di Milano è di 60.000 posti di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600" spc="0">
                <a:solidFill>
                  <a:srgbClr val="000000"/>
                </a:solidFill>
                <a:latin typeface="Arial" pitchFamily="2" panose="2263545234"/>
              </a:rPr>
              <a:t>lavoro. Il rapporto medio tra investimenti negli </a:t>
            </a:r>
          </a:p>
          <a:p>
            <a:pPr marL="1143000" marR="0" indent="0" algn="l">
              <a:lnSpc>
                <a:spcPct val="95999"/>
              </a:lnSpc>
              <a:spcBef>
                <a:spcPts val="180"/>
              </a:spcBef>
              <a:spcAft>
                <a:spcPts val="0"/>
              </a:spcAft>
            </a:pPr>
            <a:r>
              <a:rPr lang="it-IT" sz="2600" spc="0">
                <a:solidFill>
                  <a:srgbClr val="000000"/>
                </a:solidFill>
                <a:latin typeface="Arial" pitchFamily="2" panose="2263545234"/>
              </a:rPr>
              <a:t>usi finali e nel settore primario è 1:4 </a:t>
            </a:r>
          </a:p>
          <a:p>
            <a:pPr marL="822960" marR="0" indent="365760" algn="l">
              <a:lnSpc>
                <a:spcPct val="76799"/>
              </a:lnSpc>
              <a:spcBef>
                <a:spcPts val="900"/>
              </a:spcBef>
              <a:spcAft>
                <a:spcPts val="0"/>
              </a:spcAft>
              <a:buFont typeface="Symbol"/>
              <a:buChar char="·"/>
            </a:pPr>
            <a:r>
              <a:rPr lang="it-IT" sz="2600" spc="40">
                <a:solidFill>
                  <a:srgbClr val="000000"/>
                </a:solidFill>
                <a:latin typeface="Arial" pitchFamily="2" panose="2263545234"/>
              </a:rPr>
              <a:t>Secondo lo studio ANEV-UIL l’eolico in Italia ha </a:t>
            </a:r>
          </a:p>
          <a:p>
            <a:pPr marL="1143000" marR="0" indent="0" algn="l">
              <a:lnSpc>
                <a:spcPct val="95999"/>
              </a:lnSpc>
              <a:spcBef>
                <a:spcPts val="360"/>
              </a:spcBef>
              <a:spcAft>
                <a:spcPts val="0"/>
              </a:spcAft>
            </a:pPr>
            <a:r>
              <a:rPr lang="it-IT" sz="2600" spc="10">
                <a:solidFill>
                  <a:srgbClr val="000000"/>
                </a:solidFill>
                <a:latin typeface="Arial" pitchFamily="2" panose="2263545234"/>
              </a:rPr>
              <a:t>un potenziale di oltre 16 GW totali al 2020 e tra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600" spc="0">
                <a:solidFill>
                  <a:srgbClr val="000000"/>
                </a:solidFill>
                <a:latin typeface="Arial" pitchFamily="2" panose="2263545234"/>
              </a:rPr>
              <a:t>occupazione diretta e indotta può occupare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4140"/>
              </a:spcAft>
            </a:pPr>
            <a:r>
              <a:rPr lang="it-IT" sz="2600" spc="0">
                <a:solidFill>
                  <a:srgbClr val="000000"/>
                </a:solidFill>
                <a:latin typeface="Arial" pitchFamily="2" panose="2263545234"/>
              </a:rPr>
              <a:t>66.000 unità, 53 mila in più delle attuali. </a:t>
            </a:r>
          </a:p>
        </p:txBody>
      </p:sp>
    </p:spTree>
  </p:cSld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00000"/>
          </a:schemeClr>
        </a:solidFill>
      </p:bgPr>
    </p:bg>
    <p:spTree>
      <p:nvGrpSpPr>
        <p:cNvPr id="358" name=""/>
        <p:cNvGrpSpPr/>
        <p:nvPr/>
      </p:nvGrpSpPr>
      <p:grpSpPr/>
      <p:pic>
        <p:nvPicPr>
          <p:cNvPr id="362" name="Image.jpg"/>
          <p:cNvPicPr/>
          <p:nvPr/>
        </p:nvPicPr>
        <p:blipFill>
          <a:blip r:embed="rId232"/>
          <a:stretch>
            <a:fillRect/>
          </a:stretch>
        </p:blipFill>
        <p:spPr>
          <a:xfrm>
            <a:off x="755650" y="6193790"/>
            <a:ext cx="9168765" cy="1023620"/>
          </a:xfrm>
          <a:prstGeom prst="rect">
            <a:avLst/>
          </a:prstGeom>
        </p:spPr>
      </p:pic>
      <p:sp>
        <p:nvSpPr>
          <p:cNvPr id="360" name=""/>
          <p:cNvSpPr/>
          <p:nvPr>
            <p:ph type="body" idx="10"/>
          </p:nvPr>
        </p:nvSpPr>
        <p:spPr>
          <a:xfrm>
            <a:off x="755650" y="1371600"/>
            <a:ext cx="9169400" cy="4822190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731520" marR="0" indent="0" algn="l">
              <a:lnSpc>
                <a:spcPct val="95999"/>
              </a:lnSpc>
              <a:spcAft>
                <a:spcPts val="0"/>
              </a:spcAft>
            </a:pPr>
            <a:r>
              <a:rPr lang="it-IT" sz="3050" b="1" spc="-20">
                <a:solidFill>
                  <a:srgbClr val="669900"/>
                </a:solidFill>
                <a:latin typeface="Arial" pitchFamily="2" panose="2263545234"/>
              </a:rPr>
              <a:t>Occupazione diretta nel settore elettrico </a:t>
            </a:r>
          </a:p>
          <a:p>
            <a:pPr marL="822960" marR="0" indent="365760" algn="l">
              <a:lnSpc>
                <a:spcPct val="95999"/>
              </a:lnSpc>
              <a:spcBef>
                <a:spcPts val="1440"/>
              </a:spcBef>
              <a:spcAft>
                <a:spcPts val="0"/>
              </a:spcAft>
              <a:buFont typeface="Symbol"/>
              <a:buChar char="·"/>
            </a:pPr>
            <a:r>
              <a:rPr lang="it-IT" sz="2800" spc="50">
                <a:solidFill>
                  <a:srgbClr val="000000"/>
                </a:solidFill>
                <a:latin typeface="Arial" pitchFamily="2" panose="2263545234"/>
              </a:rPr>
              <a:t>Secondo il rapporto di Greenpeace “Lavorare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800" spc="0">
                <a:solidFill>
                  <a:srgbClr val="000000"/>
                </a:solidFill>
                <a:latin typeface="Arial" pitchFamily="2" panose="2263545234"/>
              </a:rPr>
              <a:t>per il clima”, lo scenario alternativo per l’Italia </a:t>
            </a:r>
          </a:p>
          <a:p>
            <a:pPr marL="1143000" marR="0" indent="0" algn="l">
              <a:lnSpc>
                <a:spcPct val="9599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800" spc="0">
                <a:solidFill>
                  <a:srgbClr val="000000"/>
                </a:solidFill>
                <a:latin typeface="Arial" pitchFamily="2" panose="2263545234"/>
              </a:rPr>
              <a:t>può generare, in termini di sola occupazione </a:t>
            </a:r>
          </a:p>
          <a:p>
            <a:pPr marL="1143000" marR="0" indent="0" algn="l">
              <a:lnSpc>
                <a:spcPct val="95999"/>
              </a:lnSpc>
              <a:spcBef>
                <a:spcPts val="180"/>
              </a:spcBef>
              <a:spcAft>
                <a:spcPts val="0"/>
              </a:spcAft>
            </a:pPr>
            <a:r>
              <a:rPr lang="it-IT" sz="2800" spc="0">
                <a:solidFill>
                  <a:srgbClr val="000000"/>
                </a:solidFill>
                <a:latin typeface="Arial" pitchFamily="2" panose="2263545234"/>
              </a:rPr>
              <a:t>diretta, il doppio degli occupati al 2030 </a:t>
            </a:r>
          </a:p>
          <a:p>
            <a:pPr marL="822960" marR="0" indent="365760" algn="l">
              <a:lnSpc>
                <a:spcPct val="95999"/>
              </a:lnSpc>
              <a:spcBef>
                <a:spcPts val="900"/>
              </a:spcBef>
              <a:spcAft>
                <a:spcPts val="0"/>
              </a:spcAft>
              <a:buFont typeface="Symbol"/>
              <a:buChar char="·"/>
            </a:pPr>
            <a:r>
              <a:rPr lang="it-IT" sz="2800" spc="30">
                <a:solidFill>
                  <a:srgbClr val="000000"/>
                </a:solidFill>
                <a:latin typeface="Arial" pitchFamily="2" panose="2263545234"/>
              </a:rPr>
              <a:t>Sarebbero infatti possibili</a:t>
            </a:r>
            <a:r>
              <a:rPr lang="it-IT" sz="2850" b="1" spc="30">
                <a:solidFill>
                  <a:srgbClr val="669900"/>
                </a:solidFill>
                <a:latin typeface="Arial" pitchFamily="2" panose="2263545234"/>
              </a:rPr>
              <a:t> 102 mila posti di </a:t>
            </a:r>
          </a:p>
          <a:p>
            <a:pPr marL="1143000" marR="0" indent="0" algn="l">
              <a:lnSpc>
                <a:spcPct val="81599"/>
              </a:lnSpc>
              <a:spcBef>
                <a:spcPts val="180"/>
              </a:spcBef>
              <a:spcAft>
                <a:spcPts val="0"/>
              </a:spcAft>
            </a:pPr>
            <a:r>
              <a:rPr lang="it-IT" sz="2850" b="1" spc="0">
                <a:solidFill>
                  <a:srgbClr val="669900"/>
                </a:solidFill>
                <a:latin typeface="Arial" pitchFamily="2" panose="2263545234"/>
              </a:rPr>
              <a:t>lavoro</a:t>
            </a:r>
            <a:r>
              <a:rPr lang="it-IT" sz="2800" spc="0">
                <a:solidFill>
                  <a:srgbClr val="000000"/>
                </a:solidFill>
                <a:latin typeface="Arial" pitchFamily="2" panose="2263545234"/>
              </a:rPr>
              <a:t> nello scenario della “Rivoluzione </a:t>
            </a:r>
          </a:p>
          <a:p>
            <a:pPr marL="1143000" marR="0" indent="0" algn="l">
              <a:lnSpc>
                <a:spcPct val="95999"/>
              </a:lnSpc>
              <a:spcBef>
                <a:spcPts val="180"/>
              </a:spcBef>
              <a:spcAft>
                <a:spcPts val="0"/>
              </a:spcAft>
            </a:pPr>
            <a:r>
              <a:rPr lang="it-IT" sz="2800" spc="0">
                <a:solidFill>
                  <a:srgbClr val="000000"/>
                </a:solidFill>
                <a:latin typeface="Arial" pitchFamily="2" panose="2263545234"/>
              </a:rPr>
              <a:t>energetica” contro 56 mila dello scenario di </a:t>
            </a:r>
          </a:p>
          <a:p>
            <a:pPr marL="1143000" marR="0" indent="0" algn="l">
              <a:lnSpc>
                <a:spcPct val="83519"/>
              </a:lnSpc>
              <a:spcBef>
                <a:spcPts val="180"/>
              </a:spcBef>
              <a:spcAft>
                <a:spcPts val="5400"/>
              </a:spcAft>
            </a:pPr>
            <a:r>
              <a:rPr lang="it-IT" sz="2800" spc="0">
                <a:solidFill>
                  <a:srgbClr val="000000"/>
                </a:solidFill>
                <a:latin typeface="Arial" pitchFamily="2" panose="2263545234"/>
              </a:rPr>
              <a:t>riferimento basato sulle stime IEA </a:t>
            </a:r>
          </a:p>
        </p:txBody>
      </p:sp>
    </p:spTree>
  </p:cSld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00000"/>
          </a:schemeClr>
        </a:solidFill>
      </p:bgPr>
    </p:bg>
    <p:spTree>
      <p:nvGrpSpPr>
        <p:cNvPr id="363" name=""/>
        <p:cNvGrpSpPr/>
        <p:nvPr/>
      </p:nvGrpSpPr>
      <p:grpSpPr/>
      <p:pic>
        <p:nvPicPr>
          <p:cNvPr id="366" name="Image.jpg"/>
          <p:cNvPicPr/>
          <p:nvPr/>
        </p:nvPicPr>
        <p:blipFill>
          <a:blip r:embed="rId237"/>
          <a:stretch>
            <a:fillRect/>
          </a:stretch>
        </p:blipFill>
        <p:spPr>
          <a:xfrm>
            <a:off x="0" y="722630"/>
            <a:ext cx="10692130" cy="6311900"/>
          </a:xfrm>
          <a:prstGeom prst="rect">
            <a:avLst/>
          </a:prstGeom>
        </p:spPr>
      </p:pic>
      <p:sp>
        <p:nvSpPr>
          <p:cNvPr id="367" name=""/>
          <p:cNvSpPr/>
          <p:nvPr>
            <p:ph type="body" idx="10"/>
          </p:nvPr>
        </p:nvSpPr>
        <p:spPr>
          <a:xfrm>
            <a:off x="4785360" y="2218690"/>
            <a:ext cx="1405255" cy="335280"/>
          </a:xfrm>
          <a:prstGeom prst="rect">
            <a:avLst/>
          </a:prstGeom>
          <a:solidFill>
            <a:srgbClr val="455C80"/>
          </a:solidFill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0" marR="0" indent="0" algn="l">
              <a:lnSpc>
                <a:spcPct val="86399"/>
              </a:lnSpc>
              <a:spcAft>
                <a:spcPts val="0"/>
              </a:spcAft>
            </a:pPr>
            <a:r>
              <a:rPr lang="it-IT" sz="1200" spc="0">
                <a:solidFill>
                  <a:srgbClr val="FFFFFF"/>
                </a:solidFill>
                <a:latin typeface="Verdana" pitchFamily="2" panose="2263545234"/>
              </a:rPr>
              <a:t>futu[r]e </a:t>
            </a:r>
          </a:p>
          <a:p>
            <a:pPr marL="0" marR="0" indent="0" algn="ctr">
              <a:lnSpc>
                <a:spcPts val="1200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150" b="1" spc="-20">
                <a:solidFill>
                  <a:srgbClr val="FFFFFF"/>
                </a:solidFill>
                <a:latin typeface="Garamond" pitchFamily="1" panose="2263545234"/>
              </a:rPr>
              <a:t>investment </a:t>
            </a:r>
          </a:p>
        </p:txBody>
      </p:sp>
      <p:sp>
        <p:nvSpPr>
          <p:cNvPr id="368" name=""/>
          <p:cNvSpPr/>
          <p:nvPr>
            <p:ph type="body" idx="10"/>
          </p:nvPr>
        </p:nvSpPr>
        <p:spPr>
          <a:xfrm>
            <a:off x="4779010" y="2639695"/>
            <a:ext cx="2087880" cy="51435"/>
          </a:xfrm>
          <a:prstGeom prst="rect">
            <a:avLst/>
          </a:prstGeom>
          <a:solidFill>
            <a:srgbClr val="455C80"/>
          </a:solidFill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0" marR="0" indent="0" algn="r">
              <a:lnSpc>
                <a:spcPts val="300"/>
              </a:lnSpc>
              <a:spcAft>
                <a:spcPts val="0"/>
              </a:spcAft>
            </a:pPr>
            <a:r>
              <a:rPr lang="it-IT" sz="450" spc="15">
                <a:solidFill>
                  <a:srgbClr val="FFFFFF"/>
                </a:solidFill>
                <a:latin typeface="Tahoma" pitchFamily="2" panose="2263545234"/>
              </a:rPr>
              <a:t>A SUSTAINABLE INVESTMENT PLAN FOR THE POWER SECTORTO SAVE THI </a:t>
            </a:r>
          </a:p>
        </p:txBody>
      </p:sp>
      <p:sp>
        <p:nvSpPr>
          <p:cNvPr id="369" name=""/>
          <p:cNvSpPr/>
          <p:nvPr>
            <p:ph type="body" idx="10"/>
          </p:nvPr>
        </p:nvSpPr>
        <p:spPr>
          <a:xfrm>
            <a:off x="6988810" y="3209290"/>
            <a:ext cx="1176655" cy="48895"/>
          </a:xfrm>
          <a:prstGeom prst="rect">
            <a:avLst/>
          </a:prstGeom>
          <a:solidFill>
            <a:srgbClr val="7089B7"/>
          </a:solidFill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0" marR="0" indent="0" algn="l">
              <a:lnSpc>
                <a:spcPts val="300"/>
              </a:lnSpc>
              <a:spcAft>
                <a:spcPts val="0"/>
              </a:spcAft>
            </a:pPr>
            <a:r>
              <a:rPr lang="it-IT" sz="450" spc="-20">
                <a:solidFill>
                  <a:srgbClr val="FFFFFF"/>
                </a:solidFill>
                <a:latin typeface="Arial" pitchFamily="2" panose="2263545234"/>
              </a:rPr>
              <a:t>A SUSTAINAELLE WORLD ENERGY OUTLOOK </a:t>
            </a:r>
          </a:p>
        </p:txBody>
      </p:sp>
      <p:sp>
        <p:nvSpPr>
          <p:cNvPr id="370" name=""/>
          <p:cNvSpPr/>
          <p:nvPr>
            <p:ph type="body" idx="10"/>
          </p:nvPr>
        </p:nvSpPr>
        <p:spPr>
          <a:xfrm>
            <a:off x="1033145" y="3310255"/>
            <a:ext cx="2038985" cy="749935"/>
          </a:xfrm>
          <a:prstGeom prst="rect">
            <a:avLst/>
          </a:prstGeom>
          <a:solidFill>
            <a:srgbClr val="455C80"/>
          </a:solidFill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0" marR="0" indent="0" algn="ctr">
              <a:lnSpc>
                <a:spcPct val="76799"/>
              </a:lnSpc>
              <a:spcAft>
                <a:spcPts val="0"/>
              </a:spcAft>
            </a:pPr>
            <a:r>
              <a:rPr lang="it-IT" sz="2050" b="1" spc="0">
                <a:solidFill>
                  <a:srgbClr val="FFFFFF"/>
                </a:solidFill>
                <a:latin typeface="Tahoma" pitchFamily="2" panose="2263545234"/>
              </a:rPr>
              <a:t>The economics </a:t>
            </a:r>
          </a:p>
          <a:p>
            <a:pPr marL="0" marR="0" indent="0" algn="l">
              <a:lnSpc>
                <a:spcPct val="7583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050" b="1" spc="0">
                <a:solidFill>
                  <a:srgbClr val="FFFFFF"/>
                </a:solidFill>
                <a:latin typeface="Tahoma" pitchFamily="2" panose="2263545234"/>
              </a:rPr>
              <a:t>of nuclear </a:t>
            </a:r>
          </a:p>
          <a:p>
            <a:pPr marL="0" marR="0" indent="0" algn="l">
              <a:lnSpc>
                <a:spcPct val="74879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2050" b="1" spc="0">
                <a:solidFill>
                  <a:srgbClr val="FFFFFF"/>
                </a:solidFill>
                <a:latin typeface="Tahoma" pitchFamily="2" panose="2263545234"/>
              </a:rPr>
              <a:t>power </a:t>
            </a:r>
          </a:p>
        </p:txBody>
      </p:sp>
      <p:sp>
        <p:nvSpPr>
          <p:cNvPr id="371" name=""/>
          <p:cNvSpPr/>
          <p:nvPr>
            <p:ph type="body" idx="10"/>
          </p:nvPr>
        </p:nvSpPr>
        <p:spPr>
          <a:xfrm>
            <a:off x="4035425" y="4340225"/>
            <a:ext cx="1161415" cy="338455"/>
          </a:xfrm>
          <a:prstGeom prst="rect">
            <a:avLst/>
          </a:prstGeom>
          <a:solidFill>
            <a:srgbClr val="232F52"/>
          </a:solidFill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0" marR="0" indent="0" algn="l">
              <a:lnSpc>
                <a:spcPct val="86399"/>
              </a:lnSpc>
              <a:spcAft>
                <a:spcPts val="0"/>
              </a:spcAft>
            </a:pPr>
            <a:r>
              <a:rPr lang="it-IT" sz="1200" spc="-25">
                <a:solidFill>
                  <a:srgbClr val="FFFFFF"/>
                </a:solidFill>
                <a:latin typeface="Verdana" pitchFamily="2" panose="2263545234"/>
              </a:rPr>
              <a:t>working for the </a:t>
            </a:r>
          </a:p>
          <a:p>
            <a:pPr marL="0" marR="0" indent="0" algn="l">
              <a:lnSpc>
                <a:spcPts val="1200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1950" b="1" spc="0">
                <a:solidFill>
                  <a:srgbClr val="FFFFFF"/>
                </a:solidFill>
                <a:latin typeface="Times New Roman" pitchFamily="1" panose="2263545234"/>
              </a:rPr>
              <a:t>climate </a:t>
            </a:r>
          </a:p>
        </p:txBody>
      </p:sp>
      <p:sp>
        <p:nvSpPr>
          <p:cNvPr id="372" name=""/>
          <p:cNvSpPr/>
          <p:nvPr>
            <p:ph type="body" idx="10"/>
          </p:nvPr>
        </p:nvSpPr>
        <p:spPr>
          <a:xfrm>
            <a:off x="4035425" y="4751705"/>
            <a:ext cx="1548765" cy="64135"/>
          </a:xfrm>
          <a:prstGeom prst="rect">
            <a:avLst/>
          </a:prstGeom>
          <a:solidFill>
            <a:srgbClr val="455C80"/>
          </a:solidFill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0" marR="0" indent="0" algn="l">
              <a:lnSpc>
                <a:spcPts val="400"/>
              </a:lnSpc>
              <a:spcAft>
                <a:spcPts val="0"/>
              </a:spcAft>
            </a:pPr>
            <a:r>
              <a:rPr lang="it-IT" sz="500" b="1" spc="-40">
                <a:solidFill>
                  <a:srgbClr val="8CA2BD"/>
                </a:solidFill>
                <a:latin typeface="Tahoma" pitchFamily="2" panose="2263545234"/>
              </a:rPr>
              <a:t>RE</a:t>
            </a:r>
            <a:r>
              <a:rPr lang="it-IT" sz="500" b="1" spc="-40">
                <a:solidFill>
                  <a:srgbClr val="FFFFFF"/>
                </a:solidFill>
                <a:latin typeface="Tahoma" pitchFamily="2" panose="2263545234"/>
              </a:rPr>
              <a:t> NERRN-E ME FGY</a:t>
            </a:r>
            <a:r>
              <a:rPr lang="it-IT" sz="600" b="1" spc="-40">
                <a:solidFill>
                  <a:srgbClr val="C5DFF3"/>
                </a:solidFill>
                <a:latin typeface="Arial Narrow" pitchFamily="2" panose="2263545234"/>
              </a:rPr>
              <a:t> &amp;</a:t>
            </a:r>
            <a:r>
              <a:rPr lang="it-IT" sz="500" b="1" spc="-40">
                <a:solidFill>
                  <a:srgbClr val="8CA2BD"/>
                </a:solidFill>
                <a:latin typeface="Tahoma" pitchFamily="2" panose="2263545234"/>
              </a:rPr>
              <a:t> FRE</a:t>
            </a:r>
            <a:r>
              <a:rPr lang="it-IT" sz="500" b="1" spc="-40">
                <a:solidFill>
                  <a:srgbClr val="FFFFFF"/>
                </a:solidFill>
                <a:latin typeface="Tahoma" pitchFamily="2" panose="2263545234"/>
              </a:rPr>
              <a:t> GREEN JOB IRJEWLY1 TEGN </a:t>
            </a:r>
          </a:p>
        </p:txBody>
      </p:sp>
      <p:sp>
        <p:nvSpPr>
          <p:cNvPr id="373" name=""/>
          <p:cNvSpPr/>
          <p:nvPr>
            <p:ph type="body" idx="10"/>
          </p:nvPr>
        </p:nvSpPr>
        <p:spPr>
          <a:xfrm>
            <a:off x="8348345" y="5102225"/>
            <a:ext cx="502920" cy="91440"/>
          </a:xfrm>
          <a:prstGeom prst="rect">
            <a:avLst/>
          </a:prstGeom>
          <a:solidFill>
            <a:srgbClr val="455C80"/>
          </a:solidFill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0" marR="0" indent="0" algn="l">
              <a:lnSpc>
                <a:spcPts val="300"/>
              </a:lnSpc>
              <a:spcAft>
                <a:spcPts val="0"/>
              </a:spcAft>
            </a:pPr>
            <a:r>
              <a:rPr lang="it-IT" sz="350" spc="-25">
                <a:solidFill>
                  <a:srgbClr val="FFFFFF"/>
                </a:solidFill>
                <a:latin typeface="Arial" pitchFamily="2" panose="2263545234"/>
              </a:rPr>
              <a:t>EUROPEAN RENEWAELE </a:t>
            </a:r>
            <a:r>
              <a:rPr lang="it-IT" sz="350" spc="-15">
                <a:solidFill>
                  <a:srgbClr val="FFFFFF"/>
                </a:solidFill>
                <a:latin typeface="Arial" pitchFamily="2" panose="2263545234"/>
              </a:rPr>
              <a:t>EN ERGY ,oupg., </a:t>
            </a:r>
          </a:p>
        </p:txBody>
      </p:sp>
      <p:sp>
        <p:nvSpPr>
          <p:cNvPr id="374" name=""/>
          <p:cNvSpPr/>
          <p:nvPr>
            <p:ph type="body" idx="10"/>
          </p:nvPr>
        </p:nvSpPr>
        <p:spPr>
          <a:xfrm>
            <a:off x="1036320" y="6586855"/>
            <a:ext cx="2822575" cy="435610"/>
          </a:xfrm>
          <a:prstGeom prst="rect">
            <a:avLst/>
          </a:prstGeom>
          <a:solidFill>
            <a:srgbClr val="455C80"/>
          </a:solidFill>
          <a:ln w="0" cmpd="sng">
            <a:noFill/>
            <a:prstDash val="solid"/>
          </a:ln>
        </p:spPr>
        <p:txBody>
          <a:bodyPr vert="horz" lIns="0" tIns="22860" rIns="0" bIns="0" anchor="t">
            <a:normAutofit fontScale="70000"/>
          </a:bodyPr>
          <a:lstStyle/>
          <a:p>
            <a:pPr marL="0" marR="0" indent="0" algn="ctr">
              <a:lnSpc>
                <a:spcPts val="3100"/>
              </a:lnSpc>
              <a:spcAft>
                <a:spcPts val="0"/>
              </a:spcAft>
            </a:pPr>
            <a:r>
              <a:rPr lang="it-IT" sz="4100" b="1" spc="125">
                <a:solidFill>
                  <a:srgbClr val="FFFFFF"/>
                </a:solidFill>
                <a:latin typeface="Bookman Old Style" pitchFamily="1" panose="2263545234"/>
              </a:rPr>
              <a:t>QtE'ESPEACE </a:t>
            </a:r>
          </a:p>
        </p:txBody>
      </p:sp>
      <p:sp>
        <p:nvSpPr>
          <p:cNvPr id="375" name=""/>
          <p:cNvSpPr/>
          <p:nvPr>
            <p:ph type="body" idx="10"/>
          </p:nvPr>
        </p:nvSpPr>
        <p:spPr>
          <a:xfrm>
            <a:off x="5398135" y="6346190"/>
            <a:ext cx="1407795" cy="289560"/>
          </a:xfrm>
          <a:prstGeom prst="rect">
            <a:avLst/>
          </a:prstGeom>
          <a:solidFill>
            <a:srgbClr val="455C80"/>
          </a:solidFill>
          <a:ln w="0" cmpd="sng">
            <a:noFill/>
            <a:prstDash val="solid"/>
          </a:ln>
        </p:spPr>
        <p:txBody>
          <a:bodyPr vert="horz" lIns="0" tIns="0" rIns="0" bIns="0" anchor="t">
            <a:normAutofit fontScale="55000"/>
          </a:bodyPr>
          <a:lstStyle/>
          <a:p>
            <a:pPr marL="228600" marR="0" indent="0" algn="l">
              <a:lnSpc>
                <a:spcPts val="300"/>
              </a:lnSpc>
              <a:spcAft>
                <a:spcPts val="0"/>
              </a:spcAft>
            </a:pPr>
            <a:r>
              <a:rPr lang="it-IT" sz="500" spc="0">
                <a:solidFill>
                  <a:srgbClr val="FFFFFF"/>
                </a:solidFill>
                <a:latin typeface="Arial" pitchFamily="2" panose="2263545234"/>
              </a:rPr>
              <a:t>I </a:t>
            </a:r>
          </a:p>
          <a:p>
            <a:pPr marL="548640" marR="0" indent="0" algn="l">
              <a:lnSpc>
                <a:spcPts val="600"/>
              </a:lnSpc>
              <a:spcBef>
                <a:spcPts val="0"/>
              </a:spcBef>
              <a:spcAft>
                <a:spcPts val="0"/>
              </a:spcAft>
              <a:tabLst>
                <a:tab pos="856615" algn="l"/>
                <a:tab pos="1325880" algn="r"/>
              </a:tabLst>
            </a:pPr>
            <a:r>
              <a:rPr lang="it-IT" sz="650" b="1" spc="0">
                <a:solidFill>
                  <a:srgbClr val="FFFFFF"/>
                </a:solidFill>
                <a:latin typeface="Tahoma" pitchFamily="2" panose="2263545234"/>
              </a:rPr>
              <a:t>h O </a:t>
            </a:r>
            <a:r>
              <a:rPr lang="it-IT" sz="650" b="1" spc="0">
                <a:solidFill>
                  <a:srgbClr val="FFFFFF"/>
                </a:solidFill>
                <a:latin typeface="Tahoma" pitchFamily="2" panose="2263545234"/>
              </a:rPr>
              <a:t>• </a:t>
            </a:r>
            <a:r>
              <a:rPr lang="it-IT" sz="650" b="1" baseline="-25000" spc="0">
                <a:solidFill>
                  <a:srgbClr val="FFFFFF"/>
                </a:solidFill>
                <a:latin typeface="Verdana" pitchFamily="2" panose="2263545234"/>
              </a:rPr>
              <a:t>r</a:t>
            </a:r>
            <a:r>
              <a:rPr lang="it-IT" sz="650" b="1" spc="0">
                <a:solidFill>
                  <a:srgbClr val="FFFFFF"/>
                </a:solidFill>
                <a:latin typeface="Tahoma" pitchFamily="2" panose="2263545234"/>
              </a:rPr>
              <a:t>. </a:t>
            </a:r>
            <a:r>
              <a:rPr lang="it-IT" sz="650" b="1" spc="0">
                <a:solidFill>
                  <a:srgbClr val="FFFFFF"/>
                </a:solidFill>
                <a:latin typeface="Tahoma" pitchFamily="2" panose="2263545234"/>
              </a:rPr>
              <a:t>, </a:t>
            </a:r>
          </a:p>
          <a:p>
            <a:pPr marL="0" marR="0" indent="0" algn="l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tabLst>
                <a:tab pos="1405255" algn="r"/>
              </a:tabLst>
            </a:pPr>
            <a:r>
              <a:rPr lang="it-IT" sz="900" b="1" spc="90">
                <a:solidFill>
                  <a:srgbClr val="FFFFFF"/>
                </a:solidFill>
                <a:latin typeface="Bookman Old Style" pitchFamily="1" panose="2263545234"/>
              </a:rPr>
              <a:t>E EC </a:t>
            </a:r>
            <a:r>
              <a:rPr lang="it-IT" sz="1550" b="1" spc="-50">
                <a:solidFill>
                  <a:srgbClr val="FFFFFF"/>
                </a:solidFill>
                <a:latin typeface="Times New Roman" pitchFamily="2" panose="2263545234"/>
              </a:rPr>
              <a:t>~NOW </a:t>
            </a:r>
          </a:p>
        </p:txBody>
      </p:sp>
      <p:sp>
        <p:nvSpPr>
          <p:cNvPr id="376" name=""/>
          <p:cNvSpPr/>
          <p:nvPr>
            <p:ph type="body" idx="10"/>
          </p:nvPr>
        </p:nvSpPr>
        <p:spPr>
          <a:xfrm>
            <a:off x="3879850" y="6973570"/>
            <a:ext cx="518160" cy="33655"/>
          </a:xfrm>
          <a:prstGeom prst="rect">
            <a:avLst/>
          </a:prstGeom>
          <a:solidFill>
            <a:srgbClr val="455C80"/>
          </a:solidFill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0" marR="0" indent="0" algn="l">
              <a:lnSpc>
                <a:spcPts val="200"/>
              </a:lnSpc>
              <a:spcAft>
                <a:spcPts val="0"/>
              </a:spcAft>
            </a:pPr>
            <a:r>
              <a:rPr lang="it-IT" sz="300" b="1" spc="55">
                <a:solidFill>
                  <a:srgbClr val="FFFFFF"/>
                </a:solidFill>
                <a:latin typeface="Garamond" pitchFamily="1" panose="2263545234"/>
              </a:rPr>
              <a:t>•</a:t>
            </a:r>
            <a:r>
              <a:rPr lang="it-IT" sz="300" b="1" spc="55">
                <a:solidFill>
                  <a:srgbClr val="FFFFFF"/>
                </a:solidFill>
                <a:latin typeface="Garamond" pitchFamily="1" panose="2263545234"/>
              </a:rPr>
              <a:t>■</a:t>
            </a:r>
            <a:r>
              <a:rPr lang="it-IT" sz="450" b="1" spc="55">
                <a:solidFill>
                  <a:srgbClr val="FFFFFF"/>
                </a:solidFill>
                <a:latin typeface="Bookman Old Style" pitchFamily="1" panose="2263545234"/>
              </a:rPr>
              <a:t>• </a:t>
            </a:r>
            <a:r>
              <a:rPr lang="it-IT" sz="300" b="1" i="1" spc="55">
                <a:solidFill>
                  <a:srgbClr val="FFFFFF"/>
                </a:solidFill>
                <a:latin typeface="Arial" pitchFamily="2" panose="2263545234"/>
              </a:rPr>
              <a:t>n </a:t>
            </a:r>
            <a:r>
              <a:rPr lang="it-IT" sz="300" b="1" spc="55">
                <a:solidFill>
                  <a:srgbClr val="FFFFFF"/>
                </a:solidFill>
                <a:latin typeface="Arial" pitchFamily="2" panose="2263545234"/>
              </a:rPr>
              <a:t>InM1.1 mma </a:t>
            </a:r>
          </a:p>
        </p:txBody>
      </p:sp>
      <p:sp>
        <p:nvSpPr>
          <p:cNvPr id="377" name=""/>
          <p:cNvSpPr/>
          <p:nvPr>
            <p:ph type="body" idx="10"/>
          </p:nvPr>
        </p:nvSpPr>
        <p:spPr>
          <a:xfrm>
            <a:off x="6866890" y="6209030"/>
            <a:ext cx="914400" cy="594360"/>
          </a:xfrm>
          <a:prstGeom prst="rect">
            <a:avLst/>
          </a:prstGeom>
          <a:solidFill>
            <a:srgbClr val="9EC049"/>
          </a:solidFill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0" marR="0" indent="0" algn="l">
              <a:lnSpc>
                <a:spcPts val="5400"/>
              </a:lnSpc>
              <a:spcAft>
                <a:spcPts val="0"/>
              </a:spcAft>
            </a:pPr>
            <a:r>
              <a:rPr lang="it-IT" sz="8400" b="1" spc="-1730">
                <a:solidFill>
                  <a:srgbClr val="67BB4F"/>
                </a:solidFill>
                <a:latin typeface="Arial" pitchFamily="2" panose="2263545234"/>
              </a:rPr>
              <a:t>E</a:t>
            </a:r>
            <a:r>
              <a:rPr lang="it-IT" sz="8400" b="1" baseline="30000" spc="-1730">
                <a:solidFill>
                  <a:srgbClr val="67BB4F"/>
                </a:solidFill>
                <a:latin typeface="Arial" pitchFamily="2" panose="2263545234"/>
              </a:rPr>
              <a:t>--</a:t>
            </a:r>
            <a:r>
              <a:rPr lang="it-IT" sz="100" b="1" spc="-1730">
                <a:solidFill>
                  <a:srgbClr val="67BB4F"/>
                </a:solidFill>
                <a:latin typeface="Arial" pitchFamily="2" panose="2263545234"/>
              </a:rPr>
              <a:t> </a:t>
            </a:r>
          </a:p>
        </p:txBody>
      </p:sp>
      <p:sp>
        <p:nvSpPr>
          <p:cNvPr id="378" name=""/>
          <p:cNvSpPr/>
          <p:nvPr>
            <p:ph type="body" idx="10"/>
          </p:nvPr>
        </p:nvSpPr>
        <p:spPr>
          <a:xfrm>
            <a:off x="6866890" y="6803390"/>
            <a:ext cx="2813685" cy="231140"/>
          </a:xfrm>
          <a:prstGeom prst="rect">
            <a:avLst/>
          </a:prstGeom>
          <a:solidFill>
            <a:srgbClr val="9EC049"/>
          </a:solidFill>
          <a:ln w="0" cmpd="sng">
            <a:noFill/>
            <a:prstDash val="solid"/>
          </a:ln>
        </p:spPr>
        <p:txBody>
          <a:bodyPr vert="horz" lIns="0" tIns="0" rIns="0" bIns="0" anchor="t">
            <a:normAutofit fontScale="95000"/>
          </a:bodyPr>
          <a:lstStyle/>
          <a:p>
            <a:pPr marL="0" marR="0" indent="0" algn="r">
              <a:lnSpc>
                <a:spcPts val="1000"/>
              </a:lnSpc>
              <a:spcAft>
                <a:spcPts val="0"/>
              </a:spcAft>
            </a:pPr>
            <a:r>
              <a:rPr lang="it-IT" sz="2150" b="1" spc="-140">
                <a:solidFill>
                  <a:srgbClr val="0C6324"/>
                </a:solidFill>
                <a:latin typeface="Verdana" pitchFamily="2" panose="2263545234"/>
              </a:rPr>
              <a:t>.greenpeace.org </a:t>
            </a:r>
          </a:p>
        </p:txBody>
      </p:sp>
      <p:sp>
        <p:nvSpPr>
          <p:cNvPr id="379" name=""/>
          <p:cNvSpPr/>
          <p:nvPr>
            <p:ph type="body" idx="10"/>
          </p:nvPr>
        </p:nvSpPr>
        <p:spPr>
          <a:xfrm>
            <a:off x="1429385" y="1273810"/>
            <a:ext cx="2423160" cy="421005"/>
          </a:xfrm>
          <a:prstGeom prst="rect">
            <a:avLst/>
          </a:prstGeom>
          <a:solidFill>
            <a:srgbClr val="FFFFFF"/>
          </a:solidFill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0" marR="91440" indent="0" algn="l">
              <a:lnSpc>
                <a:spcPts val="800"/>
              </a:lnSpc>
              <a:spcAft>
                <a:spcPts val="0"/>
              </a:spcAft>
            </a:pPr>
            <a:r>
              <a:rPr lang="it-IT" sz="850" spc="70">
                <a:solidFill>
                  <a:srgbClr val="FFFFFF"/>
                </a:solidFill>
                <a:latin typeface="Bookman Old Style" pitchFamily="1" panose="2263545234"/>
              </a:rPr>
              <a:t>Il potenziale di efficienza energetica </a:t>
            </a:r>
            <a:r>
              <a:rPr lang="it-IT" sz="850" spc="95">
                <a:solidFill>
                  <a:srgbClr val="FFFFFF"/>
                </a:solidFill>
                <a:latin typeface="Bookman Old Style" pitchFamily="1" panose="2263545234"/>
              </a:rPr>
              <a:t>negli usi finali di energia elettrica </a:t>
            </a:r>
          </a:p>
          <a:p>
            <a:pPr marL="0" marR="0" indent="0" algn="l">
              <a:lnSpc>
                <a:spcPts val="700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850" spc="90">
                <a:solidFill>
                  <a:srgbClr val="FFFFFF"/>
                </a:solidFill>
                <a:latin typeface="Bookman Old Style" pitchFamily="1" panose="2263545234"/>
              </a:rPr>
              <a:t>in Italia al 2020 e I benefici connessi </a:t>
            </a:r>
            <a:r>
              <a:rPr lang="it-IT" sz="850" spc="80">
                <a:solidFill>
                  <a:srgbClr val="FFFFFF"/>
                </a:solidFill>
                <a:latin typeface="Bookman Old Style" pitchFamily="1" panose="2263545234"/>
              </a:rPr>
              <a:t>a un suo largo displegamento </a:t>
            </a:r>
          </a:p>
        </p:txBody>
      </p:sp>
      <p:sp>
        <p:nvSpPr>
          <p:cNvPr id="380" name=""/>
          <p:cNvSpPr/>
          <p:nvPr>
            <p:ph type="body" idx="10"/>
          </p:nvPr>
        </p:nvSpPr>
        <p:spPr>
          <a:xfrm>
            <a:off x="1057910" y="5617210"/>
            <a:ext cx="600075" cy="344805"/>
          </a:xfrm>
          <a:prstGeom prst="rect">
            <a:avLst/>
          </a:prstGeom>
          <a:solidFill>
            <a:srgbClr val="FFFFFF"/>
          </a:solidFill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0" marR="91440" indent="0" algn="l">
              <a:lnSpc>
                <a:spcPts val="700"/>
              </a:lnSpc>
              <a:spcAft>
                <a:spcPts val="0"/>
              </a:spcAft>
            </a:pPr>
            <a:r>
              <a:rPr lang="it-IT" sz="650" b="1" spc="-15">
                <a:solidFill>
                  <a:srgbClr val="67BB4F"/>
                </a:solidFill>
                <a:latin typeface="Arial Narrow" pitchFamily="2" panose="2263545234"/>
              </a:rPr>
              <a:t>TECHNOLOGY, </a:t>
            </a:r>
            <a:r>
              <a:rPr lang="it-IT" sz="650" b="1" spc="0">
                <a:solidFill>
                  <a:srgbClr val="67BB4F"/>
                </a:solidFill>
                <a:latin typeface="Arial Narrow" pitchFamily="2" panose="2263545234"/>
              </a:rPr>
              <a:t>ECONOMICS, </a:t>
            </a:r>
          </a:p>
          <a:p>
            <a:pPr marL="45720" marR="0" indent="0" algn="l">
              <a:lnSpc>
                <a:spcPts val="600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650" b="1" spc="-15">
                <a:solidFill>
                  <a:srgbClr val="67BB4F"/>
                </a:solidFill>
                <a:latin typeface="Arial Narrow" pitchFamily="2" panose="2263545234"/>
              </a:rPr>
              <a:t>A LTERNATIVES </a:t>
            </a:r>
            <a:r>
              <a:rPr lang="it-IT" sz="650" b="1" spc="0">
                <a:solidFill>
                  <a:srgbClr val="67BB4F"/>
                </a:solidFill>
                <a:latin typeface="Arial Narrow" pitchFamily="2" panose="2263545234"/>
              </a:rPr>
              <a:t>CASE STUDIES </a:t>
            </a:r>
          </a:p>
        </p:txBody>
      </p:sp>
      <p:sp>
        <p:nvSpPr>
          <p:cNvPr id="381" name=""/>
          <p:cNvSpPr/>
          <p:nvPr>
            <p:ph type="body" idx="10"/>
          </p:nvPr>
        </p:nvSpPr>
        <p:spPr>
          <a:xfrm>
            <a:off x="1057910" y="5995670"/>
            <a:ext cx="408305" cy="33020"/>
          </a:xfrm>
          <a:prstGeom prst="rect">
            <a:avLst/>
          </a:prstGeom>
          <a:solidFill>
            <a:srgbClr val="FFFFFF"/>
          </a:solidFill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0" marR="0" indent="0" algn="l">
              <a:lnSpc>
                <a:spcPct val="73919"/>
              </a:lnSpc>
              <a:spcAft>
                <a:spcPts val="0"/>
              </a:spcAft>
            </a:pPr>
            <a:r>
              <a:rPr lang="it-IT" sz="300" spc="5">
                <a:solidFill>
                  <a:srgbClr val="FFFFFF"/>
                </a:solidFill>
                <a:latin typeface="Arial" pitchFamily="2" panose="2263545234"/>
              </a:rPr>
              <a:t>11139N1,101E~.4M7 </a:t>
            </a:r>
          </a:p>
        </p:txBody>
      </p:sp>
    </p:spTree>
  </p:cSld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00000"/>
          </a:schemeClr>
        </a:solidFill>
      </p:bgPr>
    </p:bg>
    <p:spTree>
      <p:nvGrpSpPr>
        <p:cNvPr id="382" name=""/>
        <p:cNvGrpSpPr/>
        <p:nvPr/>
      </p:nvGrpSpPr>
      <p:grpSpPr/>
      <p:pic>
        <p:nvPicPr>
          <p:cNvPr id="386" name="Image.jpg"/>
          <p:cNvPicPr/>
          <p:nvPr/>
        </p:nvPicPr>
        <p:blipFill>
          <a:blip r:embed="rId242"/>
          <a:stretch>
            <a:fillRect/>
          </a:stretch>
        </p:blipFill>
        <p:spPr>
          <a:xfrm>
            <a:off x="2825750" y="2096770"/>
            <a:ext cx="5138420" cy="3535680"/>
          </a:xfrm>
          <a:prstGeom prst="rect">
            <a:avLst/>
          </a:prstGeom>
        </p:spPr>
      </p:pic>
      <p:pic>
        <p:nvPicPr>
          <p:cNvPr id="388" name="Image.jpg"/>
          <p:cNvPicPr/>
          <p:nvPr/>
        </p:nvPicPr>
        <p:blipFill>
          <a:blip r:embed="rId244"/>
          <a:stretch>
            <a:fillRect/>
          </a:stretch>
        </p:blipFill>
        <p:spPr>
          <a:xfrm>
            <a:off x="770890" y="6193790"/>
            <a:ext cx="9153525" cy="1014730"/>
          </a:xfrm>
          <a:prstGeom prst="rect">
            <a:avLst/>
          </a:prstGeom>
        </p:spPr>
      </p:pic>
      <p:sp>
        <p:nvSpPr>
          <p:cNvPr id="384" name=""/>
          <p:cNvSpPr/>
          <p:nvPr>
            <p:ph type="body" idx="10"/>
          </p:nvPr>
        </p:nvSpPr>
        <p:spPr>
          <a:xfrm>
            <a:off x="763270" y="1346200"/>
            <a:ext cx="9169400" cy="750570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vert="horz" lIns="0" tIns="0" rIns="0" bIns="0" anchor="t"/>
          <a:lstStyle/>
          <a:p>
            <a:pPr marL="1371600" marR="0" indent="0" algn="l">
              <a:lnSpc>
                <a:spcPct val="84479"/>
              </a:lnSpc>
              <a:spcAft>
                <a:spcPts val="1800"/>
              </a:spcAft>
            </a:pPr>
            <a:r>
              <a:rPr lang="it-IT" sz="3600" b="1" spc="0">
                <a:solidFill>
                  <a:srgbClr val="669900"/>
                </a:solidFill>
                <a:latin typeface="Arial" pitchFamily="2" panose="2263545234"/>
              </a:rPr>
              <a:t>GRAZIE PER L’ATTENZIONE </a:t>
            </a:r>
          </a:p>
        </p:txBody>
      </p:sp>
    </p:spTree>
  </p:cSld>
</p:sld>
</file>

<file path=ppt/theme/theme1.xml><?xml version="1.0" encoding="utf-8"?>
<a:theme xmlns:a="http://schemas.openxmlformats.org/drawingml/2006/main" xmlns:r="http://schemas.openxmlformats.org/officeDocument/2006/relationships" xmlns:p="http://schemas.openxmlformats.org/presentationml/2006/main">
  <a:themeElements>
    <a:clrScheme name="Office">
      <a:dk1>
        <a:sysClr val="windowText"/>
      </a:dk1>
      <a:lt1>
        <a:sysClr val="window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Arab" typeface="Arial"/>
      </a:majorFont>
      <a:minorFont>
        <a:latin typeface="Calibri"/>
        <a:ea typeface=""/>
        <a:cs typeface=""/>
        <a:font script="Arab" typeface="Arial"/>
      </a:minorFont>
    </a:fontScheme>
    <a:fmtScheme name="Office">
      <a:fillStyleLst>
        <a:solidFill>
          <a:schemeClr val="bg1">
            <a:alpha val="0"/>
          </a:schemeClr>
        </a:solidFill>
        <a:gradFill/>
        <a:gradFill/>
      </a:fillStyleLst>
      <a:lnStyleLst>
        <a:ln/>
        <a:ln/>
        <a:ln/>
      </a:lnStyleLst>
      <a:effectStyleLst>
        <a:effectStyle>
          <a:effectLst/>
        </a:effectStyle>
        <a:effectStyle>
          <a:effectLst/>
        </a:effectStyle>
        <a:effectStyle>
          <a:effectLst/>
          <a:scene3d>
            <a:camera prst="orthographicFront"/>
            <a:lightRig rig="threePt" dir="t"/>
          </a:scene3d>
        </a:effectStyle>
      </a:effectStyleLst>
      <a:bgFillStyleLst>
        <a:solidFill>
          <a:schemeClr val="bg1">
            <a:alpha val="0"/>
          </a:schemeClr>
        </a:solidFill>
        <a:gradFill/>
        <a:gradFill/>
      </a:bgFillStyleLst>
    </a:fmtScheme>
  </a:themeElements>
</a:theme>
</file>