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ppt" ContentType="application/vnd.ms-powerpoi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pptx" ContentType="application/vnd.openxmlformats-officedocument.presentationml.presentation"/>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69" r:id="rId3"/>
    <p:sldId id="271" r:id="rId4"/>
    <p:sldId id="258" r:id="rId5"/>
    <p:sldId id="259" r:id="rId6"/>
    <p:sldId id="273" r:id="rId7"/>
    <p:sldId id="289" r:id="rId8"/>
    <p:sldId id="257" r:id="rId9"/>
    <p:sldId id="265" r:id="rId10"/>
    <p:sldId id="262" r:id="rId11"/>
    <p:sldId id="267" r:id="rId12"/>
    <p:sldId id="266" r:id="rId13"/>
    <p:sldId id="263" r:id="rId14"/>
    <p:sldId id="268" r:id="rId15"/>
    <p:sldId id="276" r:id="rId16"/>
    <p:sldId id="283" r:id="rId17"/>
    <p:sldId id="279" r:id="rId18"/>
    <p:sldId id="272" r:id="rId19"/>
    <p:sldId id="274" r:id="rId20"/>
    <p:sldId id="286" r:id="rId21"/>
    <p:sldId id="260" r:id="rId22"/>
    <p:sldId id="275" r:id="rId23"/>
    <p:sldId id="281" r:id="rId24"/>
    <p:sldId id="280" r:id="rId25"/>
    <p:sldId id="277" r:id="rId26"/>
    <p:sldId id="278" r:id="rId27"/>
    <p:sldId id="290" r:id="rId28"/>
    <p:sldId id="284" r:id="rId29"/>
    <p:sldId id="285" r:id="rId30"/>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5" autoAdjust="0"/>
    <p:restoredTop sz="94167" autoAdjust="0"/>
  </p:normalViewPr>
  <p:slideViewPr>
    <p:cSldViewPr>
      <p:cViewPr varScale="1">
        <p:scale>
          <a:sx n="109" d="100"/>
          <a:sy n="109" d="100"/>
        </p:scale>
        <p:origin x="-167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image" Target="../media/image13.jpe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63B33C0-3F5B-4DCF-ACB6-E6F02BC1CD40}" type="datetimeFigureOut">
              <a:rPr lang="it-IT" smtClean="0"/>
              <a:pPr/>
              <a:t>27/02/2011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892B8DE6-095B-4C5B-8CBE-ADE16E09AB14}"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3B33C0-3F5B-4DCF-ACB6-E6F02BC1CD40}" type="datetimeFigureOut">
              <a:rPr lang="it-IT" smtClean="0"/>
              <a:pPr/>
              <a:t>27/02/2011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2B8DE6-095B-4C5B-8CBE-ADE16E09AB14}"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package" Target="../embeddings/Presentazione_di_Microsoft_Office_PowerPoint1.pptx"/><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package" Target="../embeddings/Presentazione_di_Microsoft_Office_PowerPoint2.pptx"/><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Presentazione_di_Microsoft_Office_PowerPoint_97-20031.ppt"/><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Mariarita\Desktop\Documenti_Michele\Documenti_Michele\Power point\miscellanea P.P\locandina di erba.jpg"/>
          <p:cNvPicPr>
            <a:picLocks noChangeAspect="1" noChangeArrowheads="1"/>
          </p:cNvPicPr>
          <p:nvPr/>
        </p:nvPicPr>
        <p:blipFill>
          <a:blip r:embed="rId2" cstate="print"/>
          <a:srcRect l="10177" t="5916" r="8950" b="35137"/>
          <a:stretch>
            <a:fillRect/>
          </a:stretch>
        </p:blipFill>
        <p:spPr bwMode="auto">
          <a:xfrm>
            <a:off x="899592" y="248125"/>
            <a:ext cx="7272808" cy="63241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642910" y="500042"/>
            <a:ext cx="7786742" cy="6186309"/>
          </a:xfrm>
          <a:prstGeom prst="rect">
            <a:avLst/>
          </a:prstGeom>
          <a:noFill/>
          <a:ln w="57150">
            <a:solidFill>
              <a:schemeClr val="accent1">
                <a:lumMod val="75000"/>
              </a:schemeClr>
            </a:solidFill>
          </a:ln>
        </p:spPr>
        <p:txBody>
          <a:bodyPr wrap="square" rtlCol="0">
            <a:spAutoFit/>
          </a:bodyPr>
          <a:lstStyle/>
          <a:p>
            <a:r>
              <a:rPr lang="it-IT" sz="4400" b="1" dirty="0" smtClean="0"/>
              <a:t>IL GOVERNO SI PROPONE </a:t>
            </a:r>
            <a:r>
              <a:rPr lang="it-IT" sz="4400" b="1" dirty="0" err="1" smtClean="0"/>
              <a:t>DI</a:t>
            </a:r>
            <a:r>
              <a:rPr lang="it-IT" sz="4400" b="1" dirty="0" smtClean="0"/>
              <a:t> SPENDERE CIRCA 24 MILIARDI </a:t>
            </a:r>
            <a:r>
              <a:rPr lang="it-IT" sz="4400" b="1" dirty="0" err="1" smtClean="0"/>
              <a:t>DI</a:t>
            </a:r>
            <a:r>
              <a:rPr lang="it-IT" sz="4400" b="1" dirty="0" smtClean="0"/>
              <a:t> EURO PER COSTRUIRE 4 CENTRALI NUCLEARI </a:t>
            </a:r>
            <a:r>
              <a:rPr lang="it-IT" sz="4400" b="1" dirty="0" err="1" smtClean="0"/>
              <a:t>DI</a:t>
            </a:r>
            <a:r>
              <a:rPr lang="it-IT" sz="4400" b="1" dirty="0" smtClean="0"/>
              <a:t> 3^ GENERAZIONE, CHE NON RISOLVONO IL PROBLEMA DELLE SCORIE RADIOATTIVE, CHE PRODURRANNO ENERGIA TRA 8/10 ANNI</a:t>
            </a:r>
            <a:endParaRPr lang="it-IT" sz="4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500034" y="642918"/>
            <a:ext cx="8072494" cy="5570756"/>
          </a:xfrm>
          <a:prstGeom prst="rect">
            <a:avLst/>
          </a:prstGeom>
          <a:noFill/>
          <a:ln w="57150">
            <a:solidFill>
              <a:schemeClr val="tx1"/>
            </a:solidFill>
          </a:ln>
        </p:spPr>
        <p:txBody>
          <a:bodyPr wrap="square" rtlCol="0">
            <a:spAutoFit/>
          </a:bodyPr>
          <a:lstStyle/>
          <a:p>
            <a:r>
              <a:rPr lang="it-IT" sz="3600" b="1" dirty="0" smtClean="0">
                <a:ln w="57150">
                  <a:noFill/>
                </a:ln>
              </a:rPr>
              <a:t>IL CONSUMO </a:t>
            </a:r>
            <a:r>
              <a:rPr lang="it-IT" sz="3600" b="1" dirty="0" err="1" smtClean="0">
                <a:ln w="57150">
                  <a:noFill/>
                </a:ln>
              </a:rPr>
              <a:t>DI</a:t>
            </a:r>
            <a:r>
              <a:rPr lang="it-IT" sz="3600" b="1" dirty="0" smtClean="0">
                <a:ln w="57150">
                  <a:noFill/>
                </a:ln>
              </a:rPr>
              <a:t> ENERGIA ELETTRICA IN ITALIA E’ CIRCA IL 20% DELL’ENERGIA TOTALE.</a:t>
            </a:r>
          </a:p>
          <a:p>
            <a:r>
              <a:rPr lang="it-IT" sz="3600" b="1" dirty="0" smtClean="0">
                <a:ln w="57150">
                  <a:noFill/>
                </a:ln>
              </a:rPr>
              <a:t>PER LA PRODUZIONE </a:t>
            </a:r>
            <a:r>
              <a:rPr lang="it-IT" sz="3600" b="1" dirty="0" err="1" smtClean="0">
                <a:ln w="57150">
                  <a:noFill/>
                </a:ln>
              </a:rPr>
              <a:t>DI</a:t>
            </a:r>
            <a:r>
              <a:rPr lang="it-IT" sz="3600" b="1" dirty="0" smtClean="0">
                <a:ln w="57150">
                  <a:noFill/>
                </a:ln>
              </a:rPr>
              <a:t> ENERGIA ELETTRICA IL GOVERNO PROPONE:</a:t>
            </a:r>
            <a:endParaRPr lang="it-IT" sz="4400" b="1" dirty="0" smtClean="0">
              <a:ln w="57150">
                <a:noFill/>
              </a:ln>
              <a:solidFill>
                <a:schemeClr val="accent1">
                  <a:lumMod val="75000"/>
                </a:schemeClr>
              </a:solidFill>
            </a:endParaRPr>
          </a:p>
          <a:p>
            <a:pPr>
              <a:buFont typeface="Arial" pitchFamily="34" charset="0"/>
              <a:buChar char="•"/>
            </a:pPr>
            <a:r>
              <a:rPr lang="it-IT" sz="4400" b="1" dirty="0" smtClean="0">
                <a:ln w="57150">
                  <a:noFill/>
                </a:ln>
                <a:solidFill>
                  <a:schemeClr val="accent1">
                    <a:lumMod val="75000"/>
                  </a:schemeClr>
                </a:solidFill>
              </a:rPr>
              <a:t>50% CON CENTRALI TERMOELETTRICHE.</a:t>
            </a:r>
          </a:p>
          <a:p>
            <a:pPr>
              <a:buFont typeface="Arial" pitchFamily="34" charset="0"/>
              <a:buChar char="•"/>
            </a:pPr>
            <a:r>
              <a:rPr lang="it-IT" sz="4400" b="1" dirty="0" smtClean="0">
                <a:ln w="57150">
                  <a:noFill/>
                </a:ln>
                <a:solidFill>
                  <a:schemeClr val="accent1">
                    <a:lumMod val="75000"/>
                  </a:schemeClr>
                </a:solidFill>
              </a:rPr>
              <a:t>25% CON ENERGIE RINNOVABILI.</a:t>
            </a:r>
          </a:p>
          <a:p>
            <a:pPr>
              <a:buFont typeface="Arial" pitchFamily="34" charset="0"/>
              <a:buChar char="•"/>
            </a:pPr>
            <a:r>
              <a:rPr lang="it-IT" sz="4400" b="1" dirty="0" smtClean="0">
                <a:ln w="57150">
                  <a:noFill/>
                </a:ln>
                <a:solidFill>
                  <a:schemeClr val="accent1">
                    <a:lumMod val="75000"/>
                  </a:schemeClr>
                </a:solidFill>
              </a:rPr>
              <a:t>25% CON ENERGIA NUCLEARE</a:t>
            </a:r>
            <a:endParaRPr lang="it-IT" sz="4400" b="1" dirty="0">
              <a:ln w="57150">
                <a:noFill/>
              </a:ln>
              <a:solidFill>
                <a:schemeClr val="accent1">
                  <a:lumMod val="7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395536" y="750887"/>
          <a:ext cx="8143875" cy="6107113"/>
        </p:xfrm>
        <a:graphic>
          <a:graphicData uri="http://schemas.openxmlformats.org/presentationml/2006/ole">
            <p:oleObj spid="_x0000_s1026" name="Presentazione" r:id="rId3" imgW="4570330" imgH="3427635" progId="PowerPoint.Show.12">
              <p:embed/>
            </p:oleObj>
          </a:graphicData>
        </a:graphic>
      </p:graphicFrame>
      <p:sp>
        <p:nvSpPr>
          <p:cNvPr id="3" name="CasellaDiTesto 2"/>
          <p:cNvSpPr txBox="1"/>
          <p:nvPr/>
        </p:nvSpPr>
        <p:spPr>
          <a:xfrm>
            <a:off x="857224" y="214290"/>
            <a:ext cx="6786610" cy="646331"/>
          </a:xfrm>
          <a:prstGeom prst="rect">
            <a:avLst/>
          </a:prstGeom>
          <a:noFill/>
          <a:ln w="57150">
            <a:solidFill>
              <a:schemeClr val="tx2"/>
            </a:solidFill>
          </a:ln>
        </p:spPr>
        <p:txBody>
          <a:bodyPr wrap="square" rtlCol="0">
            <a:spAutoFit/>
          </a:bodyPr>
          <a:lstStyle/>
          <a:p>
            <a:r>
              <a:rPr lang="it-IT" sz="3600" b="1" dirty="0" smtClean="0"/>
              <a:t>I CONSUMI ENERGETICI IN ITALIA</a:t>
            </a:r>
            <a:endParaRPr lang="it-IT" sz="3600" b="1" dirty="0"/>
          </a:p>
        </p:txBody>
      </p:sp>
      <p:sp>
        <p:nvSpPr>
          <p:cNvPr id="4" name="CasellaDiTesto 3"/>
          <p:cNvSpPr txBox="1"/>
          <p:nvPr/>
        </p:nvSpPr>
        <p:spPr>
          <a:xfrm>
            <a:off x="5292080" y="2348880"/>
            <a:ext cx="3600400" cy="646331"/>
          </a:xfrm>
          <a:prstGeom prst="rect">
            <a:avLst/>
          </a:prstGeom>
          <a:noFill/>
        </p:spPr>
        <p:txBody>
          <a:bodyPr wrap="square" rtlCol="0">
            <a:spAutoFit/>
          </a:bodyPr>
          <a:lstStyle/>
          <a:p>
            <a:r>
              <a:rPr lang="it-IT" sz="3600" b="1" dirty="0" smtClean="0"/>
              <a:t>80+10+5+5 = 100</a:t>
            </a:r>
            <a:endParaRPr lang="it-IT" sz="36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1643042" y="1071546"/>
          <a:ext cx="6477000" cy="4867275"/>
        </p:xfrm>
        <a:graphic>
          <a:graphicData uri="http://schemas.openxmlformats.org/presentationml/2006/ole">
            <p:oleObj spid="_x0000_s2050" name="Acrobat Document" r:id="rId3" imgW="6120000" imgH="4599000" progId="AcroExch.Document.7">
              <p:embed/>
            </p:oleObj>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descr="C:\Documents and Settings\Mariarita\Desktop\Immagini\energia in svizzera\dipendenza energetica dell'italia\energia in svizzera.jpg"/>
          <p:cNvPicPr>
            <a:picLocks noChangeAspect="1" noChangeArrowheads="1"/>
          </p:cNvPicPr>
          <p:nvPr/>
        </p:nvPicPr>
        <p:blipFill>
          <a:blip r:embed="rId2" cstate="print"/>
          <a:srcRect/>
          <a:stretch>
            <a:fillRect/>
          </a:stretch>
        </p:blipFill>
        <p:spPr bwMode="auto">
          <a:xfrm>
            <a:off x="357158" y="214290"/>
            <a:ext cx="8572560" cy="635713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714348" y="285728"/>
            <a:ext cx="7215238" cy="1384995"/>
          </a:xfrm>
          <a:prstGeom prst="rect">
            <a:avLst/>
          </a:prstGeom>
          <a:noFill/>
        </p:spPr>
        <p:txBody>
          <a:bodyPr wrap="square" rtlCol="0">
            <a:spAutoFit/>
          </a:bodyPr>
          <a:lstStyle/>
          <a:p>
            <a:pPr algn="ctr"/>
            <a:r>
              <a:rPr lang="it-IT" sz="6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DA ISES ITALIA</a:t>
            </a:r>
          </a:p>
          <a:p>
            <a:endParaRPr lang="it-IT" sz="2400" b="1" dirty="0"/>
          </a:p>
        </p:txBody>
      </p:sp>
      <p:sp>
        <p:nvSpPr>
          <p:cNvPr id="5" name="CasellaDiTesto 4"/>
          <p:cNvSpPr txBox="1"/>
          <p:nvPr/>
        </p:nvSpPr>
        <p:spPr>
          <a:xfrm>
            <a:off x="928662" y="1357298"/>
            <a:ext cx="7215238" cy="1569660"/>
          </a:xfrm>
          <a:prstGeom prst="rect">
            <a:avLst/>
          </a:prstGeom>
          <a:noFill/>
          <a:ln w="57150">
            <a:solidFill>
              <a:schemeClr val="tx1"/>
            </a:solidFill>
          </a:ln>
        </p:spPr>
        <p:txBody>
          <a:bodyPr wrap="square" rtlCol="0">
            <a:spAutoFit/>
          </a:bodyPr>
          <a:lstStyle/>
          <a:p>
            <a:r>
              <a:rPr lang="it-IT" sz="4800" b="1" dirty="0" smtClean="0"/>
              <a:t>“DIPENDENZA ENERGETICA DELL’ITALIA DALL’ESTERO”</a:t>
            </a:r>
            <a:endParaRPr lang="it-IT" sz="4800" b="1" dirty="0"/>
          </a:p>
        </p:txBody>
      </p:sp>
      <p:sp>
        <p:nvSpPr>
          <p:cNvPr id="6" name="CasellaDiTesto 5"/>
          <p:cNvSpPr txBox="1"/>
          <p:nvPr/>
        </p:nvSpPr>
        <p:spPr>
          <a:xfrm>
            <a:off x="928662" y="3143248"/>
            <a:ext cx="7215238" cy="2585323"/>
          </a:xfrm>
          <a:prstGeom prst="rect">
            <a:avLst/>
          </a:prstGeom>
          <a:noFill/>
          <a:ln w="76200">
            <a:solidFill>
              <a:schemeClr val="tx2"/>
            </a:solidFill>
          </a:ln>
        </p:spPr>
        <p:txBody>
          <a:bodyPr wrap="square" rtlCol="0">
            <a:spAutoFit/>
          </a:bodyPr>
          <a:lstStyle/>
          <a:p>
            <a:r>
              <a:rPr lang="it-IT" sz="5400" b="1" dirty="0" smtClean="0"/>
              <a:t>	</a:t>
            </a:r>
            <a:r>
              <a:rPr lang="it-IT" sz="5400" b="1" dirty="0" smtClean="0">
                <a:solidFill>
                  <a:srgbClr val="FF0000"/>
                </a:solidFill>
              </a:rPr>
              <a:t>1995 	81%  </a:t>
            </a:r>
          </a:p>
          <a:p>
            <a:r>
              <a:rPr lang="it-IT" sz="5400" b="1" dirty="0" smtClean="0">
                <a:solidFill>
                  <a:srgbClr val="FF0000"/>
                </a:solidFill>
              </a:rPr>
              <a:t>	2002 	84,3%  </a:t>
            </a:r>
          </a:p>
          <a:p>
            <a:r>
              <a:rPr lang="it-IT" sz="5400" b="1" dirty="0" smtClean="0">
                <a:solidFill>
                  <a:srgbClr val="FF0000"/>
                </a:solidFill>
              </a:rPr>
              <a:t>	2005  	85,1%</a:t>
            </a:r>
            <a:endParaRPr lang="it-IT" sz="5400" b="1" dirty="0">
              <a:solidFill>
                <a:srgbClr val="FF0000"/>
              </a:solidFill>
            </a:endParaRPr>
          </a:p>
        </p:txBody>
      </p:sp>
      <p:sp>
        <p:nvSpPr>
          <p:cNvPr id="8" name="CasellaDiTesto 7"/>
          <p:cNvSpPr txBox="1"/>
          <p:nvPr/>
        </p:nvSpPr>
        <p:spPr>
          <a:xfrm>
            <a:off x="214282" y="5934670"/>
            <a:ext cx="8501122" cy="830997"/>
          </a:xfrm>
          <a:prstGeom prst="rect">
            <a:avLst/>
          </a:prstGeom>
          <a:noFill/>
          <a:ln w="76200">
            <a:solidFill>
              <a:schemeClr val="tx2"/>
            </a:solidFill>
          </a:ln>
        </p:spPr>
        <p:txBody>
          <a:bodyPr wrap="square" rtlCol="0">
            <a:spAutoFit/>
          </a:bodyPr>
          <a:lstStyle/>
          <a:p>
            <a:r>
              <a:rPr lang="it-IT" sz="4800" b="1" dirty="0" smtClean="0"/>
              <a:t>LA MEDIA EUROPEA E’ DEL 54%</a:t>
            </a:r>
            <a:endParaRPr lang="it-IT" sz="48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857224" y="214290"/>
            <a:ext cx="7500990" cy="6555641"/>
          </a:xfrm>
          <a:prstGeom prst="rect">
            <a:avLst/>
          </a:prstGeom>
          <a:noFill/>
          <a:ln w="57150">
            <a:solidFill>
              <a:schemeClr val="accent4">
                <a:lumMod val="75000"/>
              </a:schemeClr>
            </a:solidFill>
          </a:ln>
        </p:spPr>
        <p:txBody>
          <a:bodyPr wrap="square" rtlCol="0">
            <a:spAutoFit/>
          </a:bodyPr>
          <a:lstStyle/>
          <a:p>
            <a:r>
              <a:rPr lang="it-IT" sz="3200" b="1" dirty="0" smtClean="0"/>
              <a:t>L’ITALIA OGGI IMPORTA </a:t>
            </a:r>
            <a:r>
              <a:rPr lang="it-IT" sz="4400" b="1" dirty="0" smtClean="0">
                <a:solidFill>
                  <a:schemeClr val="accent6">
                    <a:lumMod val="75000"/>
                  </a:schemeClr>
                </a:solidFill>
              </a:rPr>
              <a:t>L’86%</a:t>
            </a:r>
            <a:r>
              <a:rPr lang="it-IT" sz="3200" b="1" dirty="0" smtClean="0"/>
              <a:t> DELLE ENERGIE FOSSILI RISPETTO AL </a:t>
            </a:r>
            <a:r>
              <a:rPr lang="it-IT" sz="4400" b="1" dirty="0" smtClean="0">
                <a:solidFill>
                  <a:schemeClr val="accent6">
                    <a:lumMod val="75000"/>
                  </a:schemeClr>
                </a:solidFill>
              </a:rPr>
              <a:t>53/54%  </a:t>
            </a:r>
            <a:r>
              <a:rPr lang="it-IT" sz="3200" b="1" dirty="0" err="1" smtClean="0">
                <a:solidFill>
                  <a:schemeClr val="accent6">
                    <a:lumMod val="75000"/>
                  </a:schemeClr>
                </a:solidFill>
              </a:rPr>
              <a:t>DI</a:t>
            </a:r>
            <a:r>
              <a:rPr lang="it-IT" sz="3200" b="1" dirty="0" smtClean="0">
                <a:solidFill>
                  <a:schemeClr val="accent6">
                    <a:lumMod val="75000"/>
                  </a:schemeClr>
                </a:solidFill>
              </a:rPr>
              <a:t> FRANCIA E GERMANIA</a:t>
            </a:r>
          </a:p>
          <a:p>
            <a:r>
              <a:rPr lang="it-IT" sz="3200" b="1" dirty="0" smtClean="0"/>
              <a:t> OLTRE 30 PUNTI PERCENTUALI IN PIU’.</a:t>
            </a:r>
          </a:p>
          <a:p>
            <a:r>
              <a:rPr lang="it-IT" sz="3200" b="1" dirty="0" smtClean="0"/>
              <a:t> I SETTORI MAGGIORMENTE ENERGIVORI SONO:</a:t>
            </a:r>
          </a:p>
          <a:p>
            <a:pPr>
              <a:buFont typeface="Arial" pitchFamily="34" charset="0"/>
              <a:buChar char="•"/>
            </a:pPr>
            <a:r>
              <a:rPr lang="it-IT" sz="4400" b="1" dirty="0" smtClean="0">
                <a:solidFill>
                  <a:schemeClr val="accent6">
                    <a:lumMod val="75000"/>
                  </a:schemeClr>
                </a:solidFill>
              </a:rPr>
              <a:t> INDUSTRIA, </a:t>
            </a:r>
          </a:p>
          <a:p>
            <a:pPr>
              <a:buFont typeface="Arial" pitchFamily="34" charset="0"/>
              <a:buChar char="•"/>
            </a:pPr>
            <a:r>
              <a:rPr lang="it-IT" sz="3600" b="1" dirty="0" smtClean="0">
                <a:solidFill>
                  <a:schemeClr val="accent6">
                    <a:lumMod val="75000"/>
                  </a:schemeClr>
                </a:solidFill>
              </a:rPr>
              <a:t> </a:t>
            </a:r>
            <a:r>
              <a:rPr lang="it-IT" sz="4400" b="1" dirty="0" smtClean="0">
                <a:solidFill>
                  <a:schemeClr val="accent6">
                    <a:lumMod val="75000"/>
                  </a:schemeClr>
                </a:solidFill>
              </a:rPr>
              <a:t>TRASPORTI,</a:t>
            </a:r>
          </a:p>
          <a:p>
            <a:pPr>
              <a:buFont typeface="Arial" pitchFamily="34" charset="0"/>
              <a:buChar char="•"/>
            </a:pPr>
            <a:r>
              <a:rPr lang="it-IT" sz="4400" b="1" dirty="0" smtClean="0">
                <a:solidFill>
                  <a:schemeClr val="accent6">
                    <a:lumMod val="75000"/>
                  </a:schemeClr>
                </a:solidFill>
              </a:rPr>
              <a:t> EDILIZIA</a:t>
            </a:r>
            <a:r>
              <a:rPr lang="it-IT" sz="3600" b="1" dirty="0" smtClean="0">
                <a:solidFill>
                  <a:schemeClr val="accent6">
                    <a:lumMod val="75000"/>
                  </a:schemeClr>
                </a:solidFill>
              </a:rPr>
              <a:t>.</a:t>
            </a:r>
          </a:p>
          <a:p>
            <a:pPr algn="ctr"/>
            <a:r>
              <a:rPr lang="it-IT" sz="3600" b="1" dirty="0" smtClean="0">
                <a:solidFill>
                  <a:schemeClr val="tx1">
                    <a:lumMod val="85000"/>
                    <a:lumOff val="15000"/>
                  </a:schemeClr>
                </a:solidFill>
              </a:rPr>
              <a:t>LO SPRECO ENERGETICO IN QUESTI SETTORI E’ ENORME</a:t>
            </a:r>
            <a:endParaRPr lang="it-IT" sz="3600" b="1" dirty="0">
              <a:solidFill>
                <a:schemeClr val="tx1">
                  <a:lumMod val="85000"/>
                  <a:lumOff val="1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Marciano 5.jpg"/>
          <p:cNvPicPr>
            <a:picLocks noChangeAspect="1"/>
          </p:cNvPicPr>
          <p:nvPr/>
        </p:nvPicPr>
        <p:blipFill>
          <a:blip r:embed="rId2" cstate="print"/>
          <a:srcRect/>
          <a:stretch>
            <a:fillRect/>
          </a:stretch>
        </p:blipFill>
        <p:spPr bwMode="auto">
          <a:xfrm>
            <a:off x="0" y="1741030"/>
            <a:ext cx="8929718" cy="5116970"/>
          </a:xfrm>
          <a:prstGeom prst="rect">
            <a:avLst/>
          </a:prstGeom>
          <a:solidFill>
            <a:srgbClr val="FFFF00"/>
          </a:solidFill>
          <a:ln w="9525">
            <a:noFill/>
            <a:miter lim="800000"/>
            <a:headEnd/>
            <a:tailEnd/>
          </a:ln>
        </p:spPr>
      </p:pic>
      <p:sp>
        <p:nvSpPr>
          <p:cNvPr id="4" name="Freccia in giù 3"/>
          <p:cNvSpPr/>
          <p:nvPr/>
        </p:nvSpPr>
        <p:spPr>
          <a:xfrm>
            <a:off x="4860032" y="2348880"/>
            <a:ext cx="285752" cy="785818"/>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Freccia in giù 4"/>
          <p:cNvSpPr/>
          <p:nvPr/>
        </p:nvSpPr>
        <p:spPr>
          <a:xfrm>
            <a:off x="4355976" y="2132856"/>
            <a:ext cx="285752" cy="85725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Freccia in giù 6"/>
          <p:cNvSpPr/>
          <p:nvPr/>
        </p:nvSpPr>
        <p:spPr>
          <a:xfrm>
            <a:off x="6516216" y="2636912"/>
            <a:ext cx="285752" cy="785818"/>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Freccia in giù 8"/>
          <p:cNvSpPr/>
          <p:nvPr/>
        </p:nvSpPr>
        <p:spPr>
          <a:xfrm>
            <a:off x="8244408" y="2852936"/>
            <a:ext cx="214314" cy="785818"/>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Freccia in giù 9"/>
          <p:cNvSpPr/>
          <p:nvPr/>
        </p:nvSpPr>
        <p:spPr>
          <a:xfrm>
            <a:off x="7668344" y="2924944"/>
            <a:ext cx="214314" cy="571504"/>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Freccia in giù 11"/>
          <p:cNvSpPr/>
          <p:nvPr/>
        </p:nvSpPr>
        <p:spPr>
          <a:xfrm>
            <a:off x="1043608" y="1844824"/>
            <a:ext cx="216024" cy="49892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Freccia in giù 12"/>
          <p:cNvSpPr/>
          <p:nvPr/>
        </p:nvSpPr>
        <p:spPr>
          <a:xfrm>
            <a:off x="3707904" y="1844824"/>
            <a:ext cx="360040" cy="570934"/>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CasellaDiTesto 10"/>
          <p:cNvSpPr txBox="1"/>
          <p:nvPr/>
        </p:nvSpPr>
        <p:spPr>
          <a:xfrm>
            <a:off x="1643042" y="285728"/>
            <a:ext cx="6000792" cy="954107"/>
          </a:xfrm>
          <a:prstGeom prst="rect">
            <a:avLst/>
          </a:prstGeom>
          <a:noFill/>
          <a:ln w="57150">
            <a:solidFill>
              <a:schemeClr val="tx1"/>
            </a:solidFill>
          </a:ln>
        </p:spPr>
        <p:txBody>
          <a:bodyPr wrap="square" rtlCol="0">
            <a:spAutoFit/>
          </a:bodyPr>
          <a:lstStyle/>
          <a:p>
            <a:pPr algn="ctr"/>
            <a:r>
              <a:rPr lang="it-IT" sz="2800" b="1" dirty="0" smtClean="0">
                <a:ln>
                  <a:solidFill>
                    <a:sysClr val="windowText" lastClr="000000"/>
                  </a:solidFill>
                </a:ln>
              </a:rPr>
              <a:t>LO SPRECO NEI TRASPORTI  PRIVATI VIAGGIATORI E MERCI</a:t>
            </a:r>
            <a:endParaRPr lang="it-IT" sz="2800" b="1" dirty="0">
              <a:ln>
                <a:solidFill>
                  <a:sysClr val="windowText" lastClr="000000"/>
                </a:solidFill>
              </a:ln>
            </a:endParaRPr>
          </a:p>
        </p:txBody>
      </p:sp>
      <p:sp>
        <p:nvSpPr>
          <p:cNvPr id="15" name="Freccia a destra 14"/>
          <p:cNvSpPr/>
          <p:nvPr/>
        </p:nvSpPr>
        <p:spPr>
          <a:xfrm>
            <a:off x="-250033" y="3140968"/>
            <a:ext cx="500066" cy="35719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CasellaDiTesto 13"/>
          <p:cNvSpPr txBox="1"/>
          <p:nvPr/>
        </p:nvSpPr>
        <p:spPr>
          <a:xfrm>
            <a:off x="1979712" y="1340768"/>
            <a:ext cx="5184576" cy="461665"/>
          </a:xfrm>
          <a:prstGeom prst="rect">
            <a:avLst/>
          </a:prstGeom>
          <a:solidFill>
            <a:schemeClr val="bg2">
              <a:lumMod val="90000"/>
            </a:schemeClr>
          </a:solidFill>
          <a:ln w="28575">
            <a:solidFill>
              <a:schemeClr val="tx2">
                <a:lumMod val="60000"/>
                <a:lumOff val="40000"/>
              </a:schemeClr>
            </a:solidFill>
          </a:ln>
        </p:spPr>
        <p:txBody>
          <a:bodyPr wrap="square" rtlCol="0">
            <a:spAutoFit/>
          </a:bodyPr>
          <a:lstStyle/>
          <a:p>
            <a:r>
              <a:rPr lang="it-IT" sz="2400" b="1" dirty="0" smtClean="0"/>
              <a:t>L’ITALIA CAMPIONE DEL MONDO</a:t>
            </a:r>
            <a:endParaRPr lang="it-IT"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Marciano 5.jpg"/>
          <p:cNvPicPr>
            <a:picLocks noChangeAspect="1"/>
          </p:cNvPicPr>
          <p:nvPr/>
        </p:nvPicPr>
        <p:blipFill>
          <a:blip r:embed="rId2" cstate="print"/>
          <a:srcRect/>
          <a:stretch>
            <a:fillRect/>
          </a:stretch>
        </p:blipFill>
        <p:spPr bwMode="auto">
          <a:xfrm>
            <a:off x="1071538" y="0"/>
            <a:ext cx="6626225" cy="4359275"/>
          </a:xfrm>
          <a:prstGeom prst="rect">
            <a:avLst/>
          </a:prstGeom>
          <a:noFill/>
          <a:ln w="9525">
            <a:noFill/>
            <a:miter lim="800000"/>
            <a:headEnd/>
            <a:tailEnd/>
          </a:ln>
        </p:spPr>
      </p:pic>
      <p:sp>
        <p:nvSpPr>
          <p:cNvPr id="3" name="CasellaDiTesto 2"/>
          <p:cNvSpPr txBox="1">
            <a:spLocks noChangeArrowheads="1"/>
          </p:cNvSpPr>
          <p:nvPr/>
        </p:nvSpPr>
        <p:spPr bwMode="auto">
          <a:xfrm>
            <a:off x="285750" y="4509120"/>
            <a:ext cx="8572500" cy="2062103"/>
          </a:xfrm>
          <a:prstGeom prst="rect">
            <a:avLst/>
          </a:prstGeom>
          <a:noFill/>
          <a:ln w="9525">
            <a:noFill/>
            <a:miter lim="800000"/>
            <a:headEnd/>
            <a:tailEnd/>
          </a:ln>
        </p:spPr>
        <p:txBody>
          <a:bodyPr wrap="square">
            <a:spAutoFit/>
          </a:bodyPr>
          <a:lstStyle/>
          <a:p>
            <a:pPr algn="just"/>
            <a:r>
              <a:rPr lang="it-IT" sz="1600" b="1" dirty="0">
                <a:latin typeface="Calibri" pitchFamily="34" charset="0"/>
              </a:rPr>
              <a:t>In evidenza:</a:t>
            </a:r>
          </a:p>
          <a:p>
            <a:pPr algn="just"/>
            <a:r>
              <a:rPr lang="it-IT" sz="1600" b="1" dirty="0">
                <a:latin typeface="Calibri" pitchFamily="34" charset="0"/>
              </a:rPr>
              <a:t>L’indice di motorizzazione privata relativo ai veicoli circolanti per abitante (0.78 nel caso di Como), </a:t>
            </a:r>
            <a:r>
              <a:rPr lang="it-IT" sz="1600" b="1" dirty="0" smtClean="0">
                <a:latin typeface="Calibri" pitchFamily="34" charset="0"/>
              </a:rPr>
              <a:t>è la più alta al mondo. Ciò può </a:t>
            </a:r>
            <a:r>
              <a:rPr lang="it-IT" sz="1600" b="1" dirty="0">
                <a:latin typeface="Calibri" pitchFamily="34" charset="0"/>
              </a:rPr>
              <a:t>essere considerato un indicatore di benessere economico, che pone tuttavia alcuni motivi di riflessione. Nel grafico suesposto viene infatti proposto il confronto tra la situazione di Como e quella di altre realtà italiane e straniere. Si nota, ad esempio, come l’attuazione di una attenta politica dei trasporti porti ad un basso tasso di motorizzazione privata anche in Paesi economicamente sviluppati, come la Germania, la Francia, la Gran Bretagna, gli Stati Uniti o addirittura il Giappone, dove si dispone soltanto di 0.38 autovetture per abitante.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Marciano prospetto.jpg"/>
          <p:cNvPicPr>
            <a:picLocks noGrp="1" noChangeAspect="1"/>
          </p:cNvPicPr>
          <p:nvPr>
            <p:ph idx="1"/>
          </p:nvPr>
        </p:nvPicPr>
        <p:blipFill>
          <a:blip r:embed="rId2" cstate="print"/>
          <a:srcRect t="8011" b="59349"/>
          <a:stretch>
            <a:fillRect/>
          </a:stretch>
        </p:blipFill>
        <p:spPr bwMode="auto">
          <a:xfrm>
            <a:off x="285721" y="357166"/>
            <a:ext cx="8429684" cy="6000792"/>
          </a:xfrm>
          <a:prstGeom prst="rect">
            <a:avLst/>
          </a:prstGeom>
          <a:noFill/>
          <a:ln w="76200">
            <a:solidFill>
              <a:srgbClr val="0070C0"/>
            </a:solid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Marciano 6.jpg"/>
          <p:cNvPicPr>
            <a:picLocks noChangeAspect="1"/>
          </p:cNvPicPr>
          <p:nvPr/>
        </p:nvPicPr>
        <p:blipFill>
          <a:blip r:embed="rId2" cstate="print"/>
          <a:srcRect/>
          <a:stretch>
            <a:fillRect/>
          </a:stretch>
        </p:blipFill>
        <p:spPr bwMode="auto">
          <a:xfrm>
            <a:off x="785813" y="357188"/>
            <a:ext cx="7461250" cy="4857750"/>
          </a:xfrm>
          <a:prstGeom prst="rect">
            <a:avLst/>
          </a:prstGeom>
          <a:noFill/>
          <a:ln w="57150">
            <a:solidFill>
              <a:schemeClr val="tx2">
                <a:lumMod val="75000"/>
              </a:schemeClr>
            </a:solidFill>
            <a:miter lim="800000"/>
            <a:headEnd/>
            <a:tailEnd/>
          </a:ln>
        </p:spPr>
      </p:pic>
      <p:sp>
        <p:nvSpPr>
          <p:cNvPr id="3" name="CasellaDiTesto 2"/>
          <p:cNvSpPr txBox="1"/>
          <p:nvPr/>
        </p:nvSpPr>
        <p:spPr>
          <a:xfrm>
            <a:off x="857224" y="5357826"/>
            <a:ext cx="7286676" cy="1200329"/>
          </a:xfrm>
          <a:prstGeom prst="rect">
            <a:avLst/>
          </a:prstGeom>
          <a:noFill/>
          <a:ln w="57150">
            <a:solidFill>
              <a:schemeClr val="accent1">
                <a:lumMod val="75000"/>
              </a:schemeClr>
            </a:solidFill>
          </a:ln>
        </p:spPr>
        <p:txBody>
          <a:bodyPr wrap="square" rtlCol="0">
            <a:spAutoFit/>
          </a:bodyPr>
          <a:lstStyle/>
          <a:p>
            <a:r>
              <a:rPr lang="it-IT" sz="3600" b="1" dirty="0" smtClean="0"/>
              <a:t>IN 10 ANNI IL TRASPORTO PUBBLICO HA PERSO 1,5 MILIONI </a:t>
            </a:r>
            <a:r>
              <a:rPr lang="it-IT" sz="3600" b="1" dirty="0" err="1" smtClean="0"/>
              <a:t>DI</a:t>
            </a:r>
            <a:r>
              <a:rPr lang="it-IT" sz="3600" b="1" dirty="0" smtClean="0"/>
              <a:t> UTENTI</a:t>
            </a:r>
            <a:endParaRPr lang="it-IT"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Marciano 7.jpg"/>
          <p:cNvPicPr>
            <a:picLocks noChangeAspect="1"/>
          </p:cNvPicPr>
          <p:nvPr/>
        </p:nvPicPr>
        <p:blipFill>
          <a:blip r:embed="rId2" cstate="print"/>
          <a:srcRect/>
          <a:stretch>
            <a:fillRect/>
          </a:stretch>
        </p:blipFill>
        <p:spPr bwMode="auto">
          <a:xfrm>
            <a:off x="819203" y="285728"/>
            <a:ext cx="7654872" cy="4929222"/>
          </a:xfrm>
          <a:prstGeom prst="rect">
            <a:avLst/>
          </a:prstGeom>
          <a:noFill/>
          <a:ln w="57150">
            <a:solidFill>
              <a:schemeClr val="tx2">
                <a:lumMod val="75000"/>
              </a:schemeClr>
            </a:solidFill>
            <a:miter lim="800000"/>
            <a:headEnd/>
            <a:tailEnd/>
          </a:ln>
        </p:spPr>
      </p:pic>
      <p:sp>
        <p:nvSpPr>
          <p:cNvPr id="3" name="CasellaDiTesto 2"/>
          <p:cNvSpPr txBox="1"/>
          <p:nvPr/>
        </p:nvSpPr>
        <p:spPr>
          <a:xfrm>
            <a:off x="857224" y="5357826"/>
            <a:ext cx="7358114" cy="1200329"/>
          </a:xfrm>
          <a:prstGeom prst="rect">
            <a:avLst/>
          </a:prstGeom>
          <a:noFill/>
          <a:ln w="57150">
            <a:solidFill>
              <a:schemeClr val="accent1">
                <a:lumMod val="75000"/>
              </a:schemeClr>
            </a:solidFill>
          </a:ln>
        </p:spPr>
        <p:txBody>
          <a:bodyPr wrap="square" rtlCol="0">
            <a:spAutoFit/>
          </a:bodyPr>
          <a:lstStyle/>
          <a:p>
            <a:r>
              <a:rPr lang="it-IT" sz="3600" b="1" dirty="0" smtClean="0"/>
              <a:t>IN 10 ANNI IL TRASPORTO MERCI SU GOMMA E’ PIU’ CHE RADDOPPIATO</a:t>
            </a:r>
            <a:endParaRPr lang="it-IT"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500034" y="714356"/>
            <a:ext cx="8215370" cy="5632311"/>
          </a:xfrm>
          <a:prstGeom prst="rect">
            <a:avLst/>
          </a:prstGeom>
          <a:noFill/>
          <a:ln w="57150">
            <a:solidFill>
              <a:schemeClr val="tx2">
                <a:lumMod val="60000"/>
                <a:lumOff val="40000"/>
              </a:schemeClr>
            </a:solidFill>
          </a:ln>
        </p:spPr>
        <p:txBody>
          <a:bodyPr wrap="square" rtlCol="0">
            <a:spAutoFit/>
          </a:bodyPr>
          <a:lstStyle/>
          <a:p>
            <a:pPr>
              <a:buFont typeface="Arial" pitchFamily="34" charset="0"/>
              <a:buChar char="•"/>
            </a:pPr>
            <a:r>
              <a:rPr lang="it-IT" sz="4000" b="1" dirty="0" smtClean="0"/>
              <a:t>IL TRASPORTO MERCI PER FERROVIA IN ITALIA E’ 10/10,5/% DELLE MERCI TRASPORTABILI.</a:t>
            </a:r>
          </a:p>
          <a:p>
            <a:pPr>
              <a:buFont typeface="Arial" pitchFamily="34" charset="0"/>
              <a:buChar char="•"/>
            </a:pPr>
            <a:r>
              <a:rPr lang="it-IT" sz="4000" b="1" dirty="0" smtClean="0"/>
              <a:t>IN FRANCIA E GERMANIA E’ DEL 35%.</a:t>
            </a:r>
          </a:p>
          <a:p>
            <a:pPr>
              <a:buFont typeface="Arial" pitchFamily="34" charset="0"/>
              <a:buChar char="•"/>
            </a:pPr>
            <a:r>
              <a:rPr lang="it-IT" sz="4000" b="1" dirty="0" smtClean="0"/>
              <a:t>L’ITALIAPER ESSERE ALLA PARI CON FRANCIA E GERMANIA DEVE AUMENTARE DEL 300% LA SUA CAPACITA’ </a:t>
            </a:r>
            <a:r>
              <a:rPr lang="it-IT" sz="4000" b="1" dirty="0" err="1" smtClean="0"/>
              <a:t>DI</a:t>
            </a:r>
            <a:r>
              <a:rPr lang="it-IT" sz="4000" b="1" dirty="0" smtClean="0"/>
              <a:t> TRASPORTO SU FERROVIA </a:t>
            </a:r>
            <a:endParaRPr lang="it-IT" sz="40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000100" y="428604"/>
            <a:ext cx="7143800" cy="6186309"/>
          </a:xfrm>
          <a:prstGeom prst="rect">
            <a:avLst/>
          </a:prstGeom>
          <a:noFill/>
          <a:ln w="57150">
            <a:solidFill>
              <a:schemeClr val="accent1"/>
            </a:solidFill>
          </a:ln>
        </p:spPr>
        <p:txBody>
          <a:bodyPr wrap="square" rtlCol="0">
            <a:spAutoFit/>
          </a:bodyPr>
          <a:lstStyle/>
          <a:p>
            <a:r>
              <a:rPr lang="it-IT" sz="3600" b="1" dirty="0" smtClean="0"/>
              <a:t>NEL SETTORE DELL’EDILIZIA IL CONSUMO  ENERGETICO E’ MEDIAMENTE DOPPIO </a:t>
            </a:r>
            <a:r>
              <a:rPr lang="it-IT" sz="3600" b="1" dirty="0" err="1" smtClean="0"/>
              <a:t>DI</a:t>
            </a:r>
            <a:r>
              <a:rPr lang="it-IT" sz="3600" b="1" dirty="0" smtClean="0"/>
              <a:t> QUELLO EUROPEO, INFATTI:</a:t>
            </a:r>
          </a:p>
          <a:p>
            <a:pPr>
              <a:buFont typeface="Arial" pitchFamily="34" charset="0"/>
              <a:buChar char="•"/>
            </a:pPr>
            <a:r>
              <a:rPr lang="it-IT" sz="3600" b="1" dirty="0" smtClean="0"/>
              <a:t>LA MEDIA ITALIANA </a:t>
            </a:r>
            <a:r>
              <a:rPr lang="it-IT" sz="3600" b="1" dirty="0" err="1" smtClean="0"/>
              <a:t>DI</a:t>
            </a:r>
            <a:r>
              <a:rPr lang="it-IT" sz="3600" b="1" dirty="0" smtClean="0"/>
              <a:t> ASSORBIMENTO ENERGETICO (RISCALDAMENTO, RAFFRESCAMENTO, ecc.), E’ </a:t>
            </a:r>
            <a:r>
              <a:rPr lang="it-IT" sz="3600" b="1" dirty="0" err="1" smtClean="0"/>
              <a:t>DI</a:t>
            </a:r>
            <a:r>
              <a:rPr lang="it-IT" sz="3600" b="1" dirty="0" smtClean="0"/>
              <a:t> 150/200 </a:t>
            </a:r>
            <a:r>
              <a:rPr lang="it-IT" sz="3600" b="1" dirty="0" err="1" smtClean="0"/>
              <a:t>KWh</a:t>
            </a:r>
            <a:r>
              <a:rPr lang="it-IT" sz="3600" b="1" dirty="0" smtClean="0"/>
              <a:t> PER METRO QUADRO.</a:t>
            </a:r>
          </a:p>
          <a:p>
            <a:pPr>
              <a:buFont typeface="Arial" pitchFamily="34" charset="0"/>
              <a:buChar char="•"/>
            </a:pPr>
            <a:r>
              <a:rPr lang="it-IT" sz="3600" b="1" dirty="0" smtClean="0"/>
              <a:t>LA MEDIA EUROPEA E’ </a:t>
            </a:r>
            <a:r>
              <a:rPr lang="it-IT" sz="3600" b="1" dirty="0" err="1" smtClean="0"/>
              <a:t>DI</a:t>
            </a:r>
            <a:r>
              <a:rPr lang="it-IT" sz="3600" b="1" dirty="0" smtClean="0"/>
              <a:t> 75/100 </a:t>
            </a:r>
            <a:r>
              <a:rPr lang="it-IT" sz="3600" b="1" dirty="0" err="1" smtClean="0"/>
              <a:t>KWh</a:t>
            </a:r>
            <a:r>
              <a:rPr lang="it-IT" sz="3600" b="1" dirty="0" smtClean="0"/>
              <a:t> PER METRO QUADRO</a:t>
            </a:r>
            <a:endParaRPr lang="it-IT" sz="36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Mariarita\Desktop\Documenti_Michele\DATI ENEA4.jpg"/>
          <p:cNvPicPr>
            <a:picLocks noChangeAspect="1" noChangeArrowheads="1"/>
          </p:cNvPicPr>
          <p:nvPr/>
        </p:nvPicPr>
        <p:blipFill>
          <a:blip r:embed="rId2" cstate="print"/>
          <a:srcRect l="5882" t="33418" r="9559" b="36506"/>
          <a:stretch>
            <a:fillRect/>
          </a:stretch>
        </p:blipFill>
        <p:spPr bwMode="auto">
          <a:xfrm>
            <a:off x="428596" y="2357430"/>
            <a:ext cx="8470910" cy="4143380"/>
          </a:xfrm>
          <a:prstGeom prst="rect">
            <a:avLst/>
          </a:prstGeom>
          <a:noFill/>
          <a:ln w="76200">
            <a:solidFill>
              <a:schemeClr val="tx2"/>
            </a:solidFill>
          </a:ln>
        </p:spPr>
      </p:pic>
      <p:sp>
        <p:nvSpPr>
          <p:cNvPr id="12" name="Freccia a destra 11"/>
          <p:cNvSpPr/>
          <p:nvPr/>
        </p:nvSpPr>
        <p:spPr>
          <a:xfrm>
            <a:off x="571472" y="5429264"/>
            <a:ext cx="142876" cy="341756"/>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Freccia a destra 12"/>
          <p:cNvSpPr/>
          <p:nvPr/>
        </p:nvSpPr>
        <p:spPr>
          <a:xfrm>
            <a:off x="428596" y="4143380"/>
            <a:ext cx="357190" cy="270318"/>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Freccia a destra 13"/>
          <p:cNvSpPr/>
          <p:nvPr/>
        </p:nvSpPr>
        <p:spPr>
          <a:xfrm>
            <a:off x="642910" y="3929066"/>
            <a:ext cx="142876" cy="21431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Freccia a destra 15"/>
          <p:cNvSpPr/>
          <p:nvPr/>
        </p:nvSpPr>
        <p:spPr>
          <a:xfrm>
            <a:off x="357158" y="3714752"/>
            <a:ext cx="357190" cy="270318"/>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7" name="Freccia a destra 16"/>
          <p:cNvSpPr/>
          <p:nvPr/>
        </p:nvSpPr>
        <p:spPr>
          <a:xfrm>
            <a:off x="357158" y="4643446"/>
            <a:ext cx="428628" cy="19888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CasellaDiTesto 17"/>
          <p:cNvSpPr txBox="1"/>
          <p:nvPr/>
        </p:nvSpPr>
        <p:spPr>
          <a:xfrm>
            <a:off x="357158" y="285728"/>
            <a:ext cx="8429684" cy="1754326"/>
          </a:xfrm>
          <a:prstGeom prst="rect">
            <a:avLst/>
          </a:prstGeom>
          <a:noFill/>
          <a:ln w="57150">
            <a:solidFill>
              <a:schemeClr val="tx2"/>
            </a:solidFill>
          </a:ln>
        </p:spPr>
        <p:txBody>
          <a:bodyPr wrap="square" rtlCol="0">
            <a:spAutoFit/>
          </a:bodyPr>
          <a:lstStyle/>
          <a:p>
            <a:pPr algn="ctr"/>
            <a:r>
              <a:rPr lang="it-IT" sz="3600" b="1" dirty="0" smtClean="0"/>
              <a:t>L’ITALIA CRESCE IN CONSUMI </a:t>
            </a:r>
            <a:r>
              <a:rPr lang="it-IT" sz="3600" b="1" dirty="0" err="1" smtClean="0"/>
              <a:t>DI</a:t>
            </a:r>
            <a:r>
              <a:rPr lang="it-IT" sz="3600" b="1" dirty="0" smtClean="0"/>
              <a:t> COMBUSTIBILI FOSSILI PIU’ DEGLI ALTRI PAESI EUROPEI</a:t>
            </a:r>
            <a:endParaRPr lang="it-IT" sz="3600" b="1" dirty="0"/>
          </a:p>
        </p:txBody>
      </p:sp>
      <p:sp>
        <p:nvSpPr>
          <p:cNvPr id="19" name="Freccia in giù 18"/>
          <p:cNvSpPr/>
          <p:nvPr/>
        </p:nvSpPr>
        <p:spPr>
          <a:xfrm>
            <a:off x="2143108" y="1785926"/>
            <a:ext cx="142876" cy="83553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Mariarita\Desktop\Documenti_Michele\DATI ENEA 3.jpg"/>
          <p:cNvPicPr>
            <a:picLocks noChangeAspect="1" noChangeArrowheads="1"/>
          </p:cNvPicPr>
          <p:nvPr/>
        </p:nvPicPr>
        <p:blipFill>
          <a:blip r:embed="rId2" cstate="print"/>
          <a:srcRect l="8272" t="8020" r="12683" b="63241"/>
          <a:stretch>
            <a:fillRect/>
          </a:stretch>
        </p:blipFill>
        <p:spPr bwMode="auto">
          <a:xfrm>
            <a:off x="214282" y="2250256"/>
            <a:ext cx="8643998" cy="4322015"/>
          </a:xfrm>
          <a:prstGeom prst="rect">
            <a:avLst/>
          </a:prstGeom>
          <a:noFill/>
          <a:ln w="76200">
            <a:solidFill>
              <a:schemeClr val="tx2"/>
            </a:solidFill>
          </a:ln>
        </p:spPr>
      </p:pic>
      <p:sp>
        <p:nvSpPr>
          <p:cNvPr id="3" name="CasellaDiTesto 2"/>
          <p:cNvSpPr txBox="1"/>
          <p:nvPr/>
        </p:nvSpPr>
        <p:spPr>
          <a:xfrm>
            <a:off x="142844" y="142852"/>
            <a:ext cx="8786874" cy="1938992"/>
          </a:xfrm>
          <a:prstGeom prst="rect">
            <a:avLst/>
          </a:prstGeom>
          <a:noFill/>
          <a:ln w="57150">
            <a:solidFill>
              <a:schemeClr val="tx2"/>
            </a:solidFill>
          </a:ln>
        </p:spPr>
        <p:txBody>
          <a:bodyPr wrap="square" rtlCol="0">
            <a:spAutoFit/>
          </a:bodyPr>
          <a:lstStyle/>
          <a:p>
            <a:r>
              <a:rPr lang="it-IT" sz="2400" b="1" dirty="0" smtClean="0"/>
              <a:t>L’ITALIA CAMPIONE </a:t>
            </a:r>
            <a:r>
              <a:rPr lang="it-IT" sz="2400" b="1" dirty="0" err="1" smtClean="0"/>
              <a:t>D’EUROPA</a:t>
            </a:r>
            <a:r>
              <a:rPr lang="it-IT" sz="2400" b="1" dirty="0" smtClean="0"/>
              <a:t> PER EMISSIONI </a:t>
            </a:r>
            <a:r>
              <a:rPr lang="it-IT" sz="2400" b="1" dirty="0" err="1" smtClean="0"/>
              <a:t>DI</a:t>
            </a:r>
            <a:r>
              <a:rPr lang="it-IT" sz="2400" b="1" dirty="0" smtClean="0"/>
              <a:t> ANIDRIDE CARBONICA, “PRIMATO” CHE </a:t>
            </a:r>
            <a:r>
              <a:rPr lang="it-IT" sz="2400" b="1" dirty="0" err="1" smtClean="0"/>
              <a:t>CI</a:t>
            </a:r>
            <a:r>
              <a:rPr lang="it-IT" sz="2400" b="1" dirty="0" smtClean="0"/>
              <a:t> COSTERA’ CARO. </a:t>
            </a:r>
          </a:p>
          <a:p>
            <a:r>
              <a:rPr lang="it-IT" sz="2400" b="1" dirty="0" smtClean="0">
                <a:solidFill>
                  <a:schemeClr val="accent2"/>
                </a:solidFill>
              </a:rPr>
              <a:t>SE NON RISPETTEREMO LA DELIBERA EUROPEA SUI PARAMETRI </a:t>
            </a:r>
            <a:r>
              <a:rPr lang="it-IT" sz="2400" b="1" dirty="0" err="1" smtClean="0">
                <a:solidFill>
                  <a:schemeClr val="accent2"/>
                </a:solidFill>
              </a:rPr>
              <a:t>DI</a:t>
            </a:r>
            <a:r>
              <a:rPr lang="it-IT" sz="2400" b="1" dirty="0" smtClean="0">
                <a:solidFill>
                  <a:schemeClr val="accent2"/>
                </a:solidFill>
              </a:rPr>
              <a:t> KYOTO ENTRO IL 2012, DOVREMO ACQUISTARE </a:t>
            </a:r>
          </a:p>
          <a:p>
            <a:r>
              <a:rPr lang="it-IT" sz="2400" b="1" dirty="0" smtClean="0">
                <a:solidFill>
                  <a:schemeClr val="accent2"/>
                </a:solidFill>
              </a:rPr>
              <a:t>“CERTIFICATI VERDI” DA ALTRI PAESI EUROPEI</a:t>
            </a:r>
            <a:endParaRPr lang="it-IT" sz="2400" b="1" dirty="0">
              <a:solidFill>
                <a:schemeClr val="accent2"/>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2"/>
          <p:cNvGraphicFramePr>
            <a:graphicFrameLocks noChangeAspect="1"/>
          </p:cNvGraphicFramePr>
          <p:nvPr/>
        </p:nvGraphicFramePr>
        <p:xfrm>
          <a:off x="500035" y="968235"/>
          <a:ext cx="7756554" cy="5816740"/>
        </p:xfrm>
        <a:graphic>
          <a:graphicData uri="http://schemas.openxmlformats.org/presentationml/2006/ole">
            <p:oleObj spid="_x0000_s18434" name="Presentazione" r:id="rId3" imgW="4570330" imgH="3427635" progId="PowerPoint.Show.12">
              <p:embed/>
            </p:oleObj>
          </a:graphicData>
        </a:graphic>
      </p:graphicFrame>
      <p:sp>
        <p:nvSpPr>
          <p:cNvPr id="3" name="CasellaDiTesto 2"/>
          <p:cNvSpPr txBox="1"/>
          <p:nvPr/>
        </p:nvSpPr>
        <p:spPr>
          <a:xfrm>
            <a:off x="928662" y="285728"/>
            <a:ext cx="6715172" cy="646331"/>
          </a:xfrm>
          <a:prstGeom prst="rect">
            <a:avLst/>
          </a:prstGeom>
          <a:noFill/>
          <a:ln w="57150">
            <a:solidFill>
              <a:schemeClr val="tx2"/>
            </a:solidFill>
          </a:ln>
        </p:spPr>
        <p:txBody>
          <a:bodyPr wrap="square" rtlCol="0">
            <a:spAutoFit/>
          </a:bodyPr>
          <a:lstStyle/>
          <a:p>
            <a:r>
              <a:rPr lang="it-IT" sz="3600" dirty="0" smtClean="0"/>
              <a:t>TORNIAMO AL NUCLEARE</a:t>
            </a:r>
            <a:endParaRPr lang="it-IT" sz="36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928662" y="642918"/>
            <a:ext cx="7215238" cy="6001643"/>
          </a:xfrm>
          <a:prstGeom prst="rect">
            <a:avLst/>
          </a:prstGeom>
          <a:noFill/>
          <a:ln w="76200">
            <a:solidFill>
              <a:schemeClr val="tx2"/>
            </a:solidFill>
          </a:ln>
        </p:spPr>
        <p:txBody>
          <a:bodyPr wrap="square" rtlCol="0">
            <a:spAutoFit/>
          </a:bodyPr>
          <a:lstStyle/>
          <a:p>
            <a:r>
              <a:rPr lang="it-IT" sz="4800" dirty="0" smtClean="0"/>
              <a:t>PRENDIAMO A CAMPIONE IL  SISTEMA ENERGETICO DELLA SVIZZERA, CONFINANTE CON LA LOMBARDIA , CON 7,5 MILIONI </a:t>
            </a:r>
            <a:r>
              <a:rPr lang="it-IT" sz="4800" dirty="0" err="1" smtClean="0"/>
              <a:t>DI</a:t>
            </a:r>
            <a:r>
              <a:rPr lang="it-IT" sz="4800" dirty="0" smtClean="0"/>
              <a:t> ABITANTI RISPETTO AI 9 MILIONI DELLA NOSTRA REGIONE</a:t>
            </a:r>
            <a:endParaRPr lang="it-IT" sz="4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Mariarita\Desktop\Scansione0003.jpg"/>
          <p:cNvPicPr>
            <a:picLocks noChangeAspect="1" noChangeArrowheads="1"/>
          </p:cNvPicPr>
          <p:nvPr/>
        </p:nvPicPr>
        <p:blipFill>
          <a:blip r:embed="rId2" cstate="print"/>
          <a:srcRect b="63946"/>
          <a:stretch>
            <a:fillRect/>
          </a:stretch>
        </p:blipFill>
        <p:spPr bwMode="auto">
          <a:xfrm>
            <a:off x="214282" y="635880"/>
            <a:ext cx="8429684" cy="5579201"/>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nvGraphicFramePr>
        <p:xfrm>
          <a:off x="357158" y="214290"/>
          <a:ext cx="8311339" cy="6232782"/>
        </p:xfrm>
        <a:graphic>
          <a:graphicData uri="http://schemas.openxmlformats.org/presentationml/2006/ole">
            <p:oleObj spid="_x0000_s3074" name="Presentazione" r:id="rId3" imgW="4542987" imgH="3406041" progId="PowerPoint.Show.8">
              <p:embed/>
            </p:oleObj>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500034" y="142852"/>
            <a:ext cx="8215370" cy="6617196"/>
          </a:xfrm>
          <a:prstGeom prst="rect">
            <a:avLst/>
          </a:prstGeom>
          <a:noFill/>
          <a:ln w="57150">
            <a:solidFill>
              <a:schemeClr val="tx1"/>
            </a:solidFill>
          </a:ln>
        </p:spPr>
        <p:txBody>
          <a:bodyPr wrap="square" rtlCol="0">
            <a:spAutoFit/>
          </a:bodyPr>
          <a:lstStyle/>
          <a:p>
            <a:r>
              <a:rPr lang="it-IT" sz="2800" b="1" dirty="0" smtClean="0"/>
              <a:t>SE OCCORRONO TRE CENTRALI NUCLEARI PER PRODURRE IL 38% </a:t>
            </a:r>
            <a:r>
              <a:rPr lang="it-IT" sz="2800" b="1" dirty="0" err="1" smtClean="0"/>
              <a:t>DI</a:t>
            </a:r>
            <a:r>
              <a:rPr lang="it-IT" sz="2800" b="1" dirty="0" smtClean="0"/>
              <a:t> ENERGIA ELETTRICA PER UNA POPOLAZIONE </a:t>
            </a:r>
            <a:r>
              <a:rPr lang="it-IT" sz="2800" b="1" dirty="0" err="1" smtClean="0"/>
              <a:t>DI</a:t>
            </a:r>
            <a:r>
              <a:rPr lang="it-IT" sz="2800" b="1" dirty="0" smtClean="0"/>
              <a:t> 7,5 MILIONI </a:t>
            </a:r>
            <a:r>
              <a:rPr lang="it-IT" sz="2800" b="1" dirty="0" err="1" smtClean="0"/>
              <a:t>DI</a:t>
            </a:r>
            <a:r>
              <a:rPr lang="it-IT" sz="2800" b="1" dirty="0" smtClean="0"/>
              <a:t> ABITANTI, LE STESSE TRE CENTRALI NUCLEARI TRASPORTATE IN LOMBARDIA PRODURREBBERO, PER I 9 MILIONI </a:t>
            </a:r>
            <a:r>
              <a:rPr lang="it-IT" sz="2800" b="1" dirty="0" err="1" smtClean="0"/>
              <a:t>DI</a:t>
            </a:r>
            <a:r>
              <a:rPr lang="it-IT" sz="2800" b="1" dirty="0" smtClean="0"/>
              <a:t> LOMBARDI, QUEL 25% </a:t>
            </a:r>
            <a:r>
              <a:rPr lang="it-IT" sz="2800" b="1" dirty="0" err="1" smtClean="0"/>
              <a:t>DI</a:t>
            </a:r>
            <a:r>
              <a:rPr lang="it-IT" sz="2800" b="1" dirty="0" smtClean="0"/>
              <a:t> ENERGIA ELETTRICA DA NUCLEARE CHE IPOTIZZA IL GOVERNO.</a:t>
            </a:r>
          </a:p>
          <a:p>
            <a:pPr algn="ctr"/>
            <a:r>
              <a:rPr lang="it-IT" sz="3200" b="1" dirty="0" smtClean="0">
                <a:solidFill>
                  <a:srgbClr val="FF0000"/>
                </a:solidFill>
              </a:rPr>
              <a:t>E IL RESTO DELL’ITALIA?</a:t>
            </a:r>
          </a:p>
          <a:p>
            <a:pPr algn="ctr"/>
            <a:r>
              <a:rPr lang="it-IT" sz="2800" b="1" dirty="0" smtClean="0"/>
              <a:t>FACCIAMO UNA PROPORZIONE:</a:t>
            </a:r>
          </a:p>
          <a:p>
            <a:r>
              <a:rPr lang="it-IT" sz="2800" b="1" dirty="0" smtClean="0">
                <a:solidFill>
                  <a:schemeClr val="accent1">
                    <a:lumMod val="75000"/>
                  </a:schemeClr>
                </a:solidFill>
              </a:rPr>
              <a:t>3 CENTRALI NUCLEARI STANNO A 9 MILIONI </a:t>
            </a:r>
            <a:r>
              <a:rPr lang="it-IT" sz="2800" b="1" dirty="0" err="1" smtClean="0">
                <a:solidFill>
                  <a:schemeClr val="accent1">
                    <a:lumMod val="75000"/>
                  </a:schemeClr>
                </a:solidFill>
              </a:rPr>
              <a:t>DI</a:t>
            </a:r>
            <a:r>
              <a:rPr lang="it-IT" sz="2800" b="1" dirty="0" smtClean="0">
                <a:solidFill>
                  <a:schemeClr val="accent1">
                    <a:lumMod val="75000"/>
                  </a:schemeClr>
                </a:solidFill>
              </a:rPr>
              <a:t> LOMBARDI COME X CENTRALI STANNO A  60 MILIONI </a:t>
            </a:r>
            <a:r>
              <a:rPr lang="it-IT" sz="2800" b="1" dirty="0" err="1" smtClean="0">
                <a:solidFill>
                  <a:schemeClr val="accent1">
                    <a:lumMod val="75000"/>
                  </a:schemeClr>
                </a:solidFill>
              </a:rPr>
              <a:t>DI</a:t>
            </a:r>
            <a:r>
              <a:rPr lang="it-IT" sz="2800" b="1" dirty="0" smtClean="0">
                <a:solidFill>
                  <a:schemeClr val="accent1">
                    <a:lumMod val="75000"/>
                  </a:schemeClr>
                </a:solidFill>
              </a:rPr>
              <a:t> ITALIANI. TRADOTTO IN EQUAZIONE ABBIAMO: </a:t>
            </a:r>
            <a:endParaRPr lang="it-IT" sz="2800" b="1" dirty="0" smtClean="0"/>
          </a:p>
          <a:p>
            <a:pPr algn="ctr"/>
            <a:r>
              <a:rPr lang="it-IT" sz="3200" b="1" dirty="0" smtClean="0">
                <a:solidFill>
                  <a:schemeClr val="accent6">
                    <a:lumMod val="75000"/>
                  </a:schemeClr>
                </a:solidFill>
              </a:rPr>
              <a:t>3 : 9 = X : 60   DA CUI 3 X 60 : 9 = 20</a:t>
            </a:r>
          </a:p>
          <a:p>
            <a:pPr algn="ctr"/>
            <a:r>
              <a:rPr lang="it-IT" sz="2800" b="1" smtClean="0">
                <a:solidFill>
                  <a:schemeClr val="tx2"/>
                </a:solidFill>
              </a:rPr>
              <a:t>SAREBBERO 20 </a:t>
            </a:r>
            <a:r>
              <a:rPr lang="it-IT" sz="2800" b="1" dirty="0" smtClean="0">
                <a:solidFill>
                  <a:schemeClr val="tx2"/>
                </a:solidFill>
              </a:rPr>
              <a:t>CENTRALI NUCLEARI PER PRODURRE IL 25% DELL’ENERGIA ELETTRICA IN ITALIA </a:t>
            </a:r>
            <a:endParaRPr lang="it-IT" sz="2800" b="1" dirty="0">
              <a:solidFill>
                <a:schemeClr val="tx2"/>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500034" y="357166"/>
            <a:ext cx="8072494" cy="6155531"/>
          </a:xfrm>
          <a:prstGeom prst="rect">
            <a:avLst/>
          </a:prstGeom>
          <a:noFill/>
          <a:ln w="76200">
            <a:solidFill>
              <a:schemeClr val="tx1"/>
            </a:solidFill>
          </a:ln>
        </p:spPr>
        <p:txBody>
          <a:bodyPr wrap="square" rtlCol="0">
            <a:spAutoFit/>
          </a:bodyPr>
          <a:lstStyle/>
          <a:p>
            <a:pPr algn="ctr"/>
            <a:r>
              <a:rPr lang="it-IT" sz="6600" dirty="0" smtClean="0">
                <a:solidFill>
                  <a:schemeClr val="accent6">
                    <a:lumMod val="75000"/>
                  </a:schemeClr>
                </a:solidFill>
              </a:rPr>
              <a:t>E LE SCORIE?</a:t>
            </a:r>
          </a:p>
          <a:p>
            <a:r>
              <a:rPr lang="it-IT" sz="2400" b="1" dirty="0" smtClean="0"/>
              <a:t>LE CENTRALI </a:t>
            </a:r>
            <a:r>
              <a:rPr lang="it-IT" sz="2400" b="1" dirty="0" err="1" smtClean="0"/>
              <a:t>DI</a:t>
            </a:r>
            <a:r>
              <a:rPr lang="it-IT" sz="2400" b="1" dirty="0" smtClean="0"/>
              <a:t> TERZA GENERAZIONE SONO PIU’ EFFICIENTI E SICURE DELLE CENTRALI </a:t>
            </a:r>
            <a:r>
              <a:rPr lang="it-IT" sz="2400" b="1" dirty="0" err="1" smtClean="0"/>
              <a:t>DI</a:t>
            </a:r>
            <a:r>
              <a:rPr lang="it-IT" sz="2400" b="1" dirty="0" smtClean="0"/>
              <a:t> PRIMA E SECONDA GENERAZIONE </a:t>
            </a:r>
            <a:r>
              <a:rPr lang="it-IT" sz="3200" b="1" dirty="0" smtClean="0">
                <a:solidFill>
                  <a:schemeClr val="accent6">
                    <a:lumMod val="75000"/>
                  </a:schemeClr>
                </a:solidFill>
              </a:rPr>
              <a:t>MA IL PROBLEMA DELLE SCORIE RADIOATTIVE RESTA IRRISOLTO.</a:t>
            </a:r>
          </a:p>
          <a:p>
            <a:r>
              <a:rPr lang="it-IT" sz="2400" b="1" dirty="0" smtClean="0"/>
              <a:t>L’AMERICA, CON LE SUE 104 CENTRALI NUCLEARI HA GIA’ PRODOTTO 75.000 TONNELLATE </a:t>
            </a:r>
            <a:r>
              <a:rPr lang="it-IT" sz="2400" b="1" dirty="0" err="1" smtClean="0"/>
              <a:t>DI</a:t>
            </a:r>
            <a:r>
              <a:rPr lang="it-IT" sz="2400" b="1" dirty="0" smtClean="0"/>
              <a:t> SCORIE ALTAMENTE RADIOATTIVE CHE ASPETTANO </a:t>
            </a:r>
            <a:r>
              <a:rPr lang="it-IT" sz="2400" b="1" dirty="0" err="1" smtClean="0"/>
              <a:t>DI</a:t>
            </a:r>
            <a:r>
              <a:rPr lang="it-IT" sz="2400" b="1" dirty="0" smtClean="0"/>
              <a:t> ESSERE TRASPORTATE IN UN LUOGO SICURO (?).  IL LUOGO INDIVIDUATO E’ LO “YUCCA  MUNTAIN”, NELLO STATO DEL “NEVADA”, IN PROFONDE CAVERNE NATURALI . SI PRESUME CHE IL SITO VENGA RESO DISPONIBILE ENTRO IL 2017 ; POTRA’ ACCOGLIERE 70.000 TONNELLATE </a:t>
            </a:r>
            <a:r>
              <a:rPr lang="it-IT" sz="2400" b="1" dirty="0" err="1" smtClean="0"/>
              <a:t>DI</a:t>
            </a:r>
            <a:r>
              <a:rPr lang="it-IT" sz="2400" b="1" dirty="0" smtClean="0"/>
              <a:t> SCORIE MA   PER QUELLA DATA LE SCORIE PRODOTTE  SARANNO GIA’ 85.000 TONNELLATE. </a:t>
            </a:r>
            <a:endParaRPr lang="it-IT" sz="24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Mariarita\Desktop\Documenti_Michele\DATI ENEA.jpg"/>
          <p:cNvPicPr>
            <a:picLocks noChangeAspect="1" noChangeArrowheads="1"/>
          </p:cNvPicPr>
          <p:nvPr/>
        </p:nvPicPr>
        <p:blipFill>
          <a:blip r:embed="rId2" cstate="print">
            <a:lum bright="-20000"/>
          </a:blip>
          <a:srcRect l="2830" t="4550" r="7547" b="75597"/>
          <a:stretch>
            <a:fillRect/>
          </a:stretch>
        </p:blipFill>
        <p:spPr bwMode="auto">
          <a:xfrm>
            <a:off x="642910" y="2357430"/>
            <a:ext cx="7643866" cy="4286280"/>
          </a:xfrm>
          <a:prstGeom prst="rect">
            <a:avLst/>
          </a:prstGeom>
          <a:noFill/>
          <a:ln w="57150">
            <a:solidFill>
              <a:schemeClr val="tx2"/>
            </a:solidFill>
          </a:ln>
        </p:spPr>
      </p:pic>
      <p:sp>
        <p:nvSpPr>
          <p:cNvPr id="4" name="CasellaDiTesto 3"/>
          <p:cNvSpPr txBox="1"/>
          <p:nvPr/>
        </p:nvSpPr>
        <p:spPr>
          <a:xfrm>
            <a:off x="642910" y="285728"/>
            <a:ext cx="7643866" cy="1815882"/>
          </a:xfrm>
          <a:prstGeom prst="rect">
            <a:avLst/>
          </a:prstGeom>
          <a:noFill/>
          <a:ln w="57150">
            <a:solidFill>
              <a:schemeClr val="tx2"/>
            </a:solidFill>
          </a:ln>
        </p:spPr>
        <p:txBody>
          <a:bodyPr wrap="square" rtlCol="0">
            <a:spAutoFit/>
          </a:bodyPr>
          <a:lstStyle/>
          <a:p>
            <a:r>
              <a:rPr lang="it-IT" sz="2800" b="1" dirty="0" smtClean="0"/>
              <a:t>LA DOMANDA ESPONENZIALE </a:t>
            </a:r>
            <a:r>
              <a:rPr lang="it-IT" sz="2800" b="1" dirty="0" err="1" smtClean="0"/>
              <a:t>DI</a:t>
            </a:r>
            <a:r>
              <a:rPr lang="it-IT" sz="2800" b="1" dirty="0" smtClean="0"/>
              <a:t> ENERGIA DEI PAESI EMERGENTI , IN PARTICOLARE CINA E INDIA, SCONVOLGERA’ I MERCATI E I RAPPORTI ECONOMICI E POLITICI MONDIALI</a:t>
            </a:r>
            <a:endParaRPr lang="it-IT" sz="2800" b="1" dirty="0"/>
          </a:p>
        </p:txBody>
      </p:sp>
      <p:sp>
        <p:nvSpPr>
          <p:cNvPr id="5" name="Freccia in giù 4"/>
          <p:cNvSpPr/>
          <p:nvPr/>
        </p:nvSpPr>
        <p:spPr>
          <a:xfrm>
            <a:off x="5857884" y="3643314"/>
            <a:ext cx="357190" cy="64294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Mariarita\Desktop\Documenti_Michele\DATI ENEA 2.jpg"/>
          <p:cNvPicPr>
            <a:picLocks noChangeAspect="1" noChangeArrowheads="1"/>
          </p:cNvPicPr>
          <p:nvPr/>
        </p:nvPicPr>
        <p:blipFill>
          <a:blip r:embed="rId2" cstate="print"/>
          <a:srcRect l="3677" t="19382" r="9007" b="67251"/>
          <a:stretch>
            <a:fillRect/>
          </a:stretch>
        </p:blipFill>
        <p:spPr bwMode="auto">
          <a:xfrm>
            <a:off x="323528" y="3212976"/>
            <a:ext cx="8286808" cy="2928958"/>
          </a:xfrm>
          <a:prstGeom prst="rect">
            <a:avLst/>
          </a:prstGeom>
          <a:noFill/>
          <a:ln w="57150">
            <a:solidFill>
              <a:schemeClr val="tx2"/>
            </a:solidFill>
          </a:ln>
        </p:spPr>
      </p:pic>
      <p:sp>
        <p:nvSpPr>
          <p:cNvPr id="4" name="CasellaDiTesto 3"/>
          <p:cNvSpPr txBox="1"/>
          <p:nvPr/>
        </p:nvSpPr>
        <p:spPr>
          <a:xfrm>
            <a:off x="1000100" y="332656"/>
            <a:ext cx="6715172" cy="1815882"/>
          </a:xfrm>
          <a:prstGeom prst="rect">
            <a:avLst/>
          </a:prstGeom>
          <a:noFill/>
          <a:ln w="57150">
            <a:solidFill>
              <a:schemeClr val="tx2"/>
            </a:solidFill>
          </a:ln>
        </p:spPr>
        <p:txBody>
          <a:bodyPr wrap="square" rtlCol="0">
            <a:spAutoFit/>
          </a:bodyPr>
          <a:lstStyle/>
          <a:p>
            <a:r>
              <a:rPr lang="it-IT" sz="2800" b="1" dirty="0" smtClean="0">
                <a:solidFill>
                  <a:schemeClr val="accent6">
                    <a:lumMod val="75000"/>
                  </a:schemeClr>
                </a:solidFill>
              </a:rPr>
              <a:t>RAPPORTO ENEA LUGLIO 2009 PAGINA 5</a:t>
            </a:r>
          </a:p>
          <a:p>
            <a:r>
              <a:rPr lang="it-IT" sz="2800" b="1" dirty="0" smtClean="0"/>
              <a:t> LE CENTRALI </a:t>
            </a:r>
            <a:r>
              <a:rPr lang="it-IT" sz="2800" b="1" dirty="0" err="1" smtClean="0"/>
              <a:t>DI</a:t>
            </a:r>
            <a:r>
              <a:rPr lang="it-IT" sz="2800" b="1" dirty="0" smtClean="0"/>
              <a:t> QUARTA GENERAZIONE  SARANNO DISPONIBILI, PRESUMIBILMENTE, ENTRO IL 2030/2040</a:t>
            </a:r>
            <a:endParaRPr lang="it-IT" sz="2800" b="1" dirty="0"/>
          </a:p>
        </p:txBody>
      </p:sp>
      <p:sp>
        <p:nvSpPr>
          <p:cNvPr id="6" name="Freccia a sinistra 5"/>
          <p:cNvSpPr/>
          <p:nvPr/>
        </p:nvSpPr>
        <p:spPr>
          <a:xfrm>
            <a:off x="8072462" y="5715016"/>
            <a:ext cx="642942" cy="214314"/>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n>
                <a:solidFill>
                  <a:sysClr val="windowText" lastClr="000000"/>
                </a:solidFill>
              </a:ln>
              <a:solidFill>
                <a:srgbClr val="FFFF00"/>
              </a:solidFill>
            </a:endParaRPr>
          </a:p>
        </p:txBody>
      </p:sp>
      <p:sp>
        <p:nvSpPr>
          <p:cNvPr id="5" name="CasellaDiTesto 4"/>
          <p:cNvSpPr txBox="1"/>
          <p:nvPr/>
        </p:nvSpPr>
        <p:spPr>
          <a:xfrm>
            <a:off x="1763688" y="2348880"/>
            <a:ext cx="4896544" cy="646331"/>
          </a:xfrm>
          <a:prstGeom prst="rect">
            <a:avLst/>
          </a:prstGeom>
          <a:noFill/>
          <a:ln w="38100">
            <a:solidFill>
              <a:schemeClr val="accent5">
                <a:lumMod val="60000"/>
                <a:lumOff val="40000"/>
              </a:schemeClr>
            </a:solidFill>
          </a:ln>
        </p:spPr>
        <p:txBody>
          <a:bodyPr wrap="square" rtlCol="0">
            <a:spAutoFit/>
          </a:bodyPr>
          <a:lstStyle/>
          <a:p>
            <a:pPr algn="ctr"/>
            <a:r>
              <a:rPr lang="it-IT" sz="3600" b="1" dirty="0" smtClean="0"/>
              <a:t>L’opinione dell’ENEA</a:t>
            </a:r>
            <a:endParaRPr lang="it-IT" sz="3600"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Mariarita\Desktop\Documenti_Michele\DATI ENEA 2.jpg"/>
          <p:cNvPicPr>
            <a:picLocks noChangeAspect="1" noChangeArrowheads="1"/>
          </p:cNvPicPr>
          <p:nvPr/>
        </p:nvPicPr>
        <p:blipFill>
          <a:blip r:embed="rId2" cstate="print"/>
          <a:srcRect t="54805" b="11109"/>
          <a:stretch>
            <a:fillRect/>
          </a:stretch>
        </p:blipFill>
        <p:spPr bwMode="auto">
          <a:xfrm>
            <a:off x="785786" y="2357430"/>
            <a:ext cx="7786742" cy="4096204"/>
          </a:xfrm>
          <a:prstGeom prst="rect">
            <a:avLst/>
          </a:prstGeom>
          <a:noFill/>
          <a:ln w="76200">
            <a:solidFill>
              <a:schemeClr val="tx2"/>
            </a:solidFill>
          </a:ln>
        </p:spPr>
      </p:pic>
      <p:sp>
        <p:nvSpPr>
          <p:cNvPr id="3" name="CasellaDiTesto 2"/>
          <p:cNvSpPr txBox="1"/>
          <p:nvPr/>
        </p:nvSpPr>
        <p:spPr>
          <a:xfrm>
            <a:off x="785786" y="214290"/>
            <a:ext cx="7858180" cy="1938992"/>
          </a:xfrm>
          <a:prstGeom prst="rect">
            <a:avLst/>
          </a:prstGeom>
          <a:noFill/>
          <a:ln w="76200">
            <a:solidFill>
              <a:schemeClr val="tx2"/>
            </a:solidFill>
          </a:ln>
        </p:spPr>
        <p:txBody>
          <a:bodyPr wrap="square" rtlCol="0">
            <a:spAutoFit/>
          </a:bodyPr>
          <a:lstStyle/>
          <a:p>
            <a:pPr algn="ctr"/>
            <a:r>
              <a:rPr lang="it-IT" sz="2400" b="1" dirty="0" smtClean="0">
                <a:solidFill>
                  <a:schemeClr val="accent6">
                    <a:lumMod val="75000"/>
                  </a:schemeClr>
                </a:solidFill>
              </a:rPr>
              <a:t>RAPPORTO ENEA LUGLIO 2009 PAGINA 5</a:t>
            </a:r>
          </a:p>
          <a:p>
            <a:r>
              <a:rPr lang="it-IT" sz="2400" b="1" dirty="0" smtClean="0"/>
              <a:t>L’INVESTIMENTO NEL SETTORE DELLE RINNOVABILI E’ MOLTO CRESCIUTO NEGLI ULTIMI ANNI FINO A RAGGIUNGERE NEL MONDO I 160 MILIARDI </a:t>
            </a:r>
            <a:r>
              <a:rPr lang="it-IT" sz="2400" b="1" dirty="0" err="1" smtClean="0"/>
              <a:t>DI</a:t>
            </a:r>
            <a:r>
              <a:rPr lang="it-IT" sz="2400" b="1" dirty="0" smtClean="0"/>
              <a:t> DOLLARI CON QUASI </a:t>
            </a:r>
            <a:r>
              <a:rPr lang="it-IT" sz="2400" b="1" dirty="0" smtClean="0">
                <a:solidFill>
                  <a:schemeClr val="accent5">
                    <a:lumMod val="75000"/>
                  </a:schemeClr>
                </a:solidFill>
              </a:rPr>
              <a:t>4 MILIONI </a:t>
            </a:r>
            <a:r>
              <a:rPr lang="it-IT" sz="2400" b="1" dirty="0" err="1" smtClean="0">
                <a:solidFill>
                  <a:schemeClr val="accent5">
                    <a:lumMod val="75000"/>
                  </a:schemeClr>
                </a:solidFill>
              </a:rPr>
              <a:t>DI</a:t>
            </a:r>
            <a:r>
              <a:rPr lang="it-IT" sz="2400" b="1" dirty="0" smtClean="0">
                <a:solidFill>
                  <a:schemeClr val="accent5">
                    <a:lumMod val="75000"/>
                  </a:schemeClr>
                </a:solidFill>
              </a:rPr>
              <a:t> NUOVI POSTI </a:t>
            </a:r>
            <a:r>
              <a:rPr lang="it-IT" sz="2400" b="1" dirty="0" err="1" smtClean="0">
                <a:solidFill>
                  <a:schemeClr val="accent5">
                    <a:lumMod val="75000"/>
                  </a:schemeClr>
                </a:solidFill>
              </a:rPr>
              <a:t>DI</a:t>
            </a:r>
            <a:r>
              <a:rPr lang="it-IT" sz="2400" b="1" dirty="0" smtClean="0">
                <a:solidFill>
                  <a:schemeClr val="accent5">
                    <a:lumMod val="75000"/>
                  </a:schemeClr>
                </a:solidFill>
              </a:rPr>
              <a:t> LAVORO</a:t>
            </a:r>
            <a:endParaRPr lang="it-IT" sz="2400" b="1" dirty="0">
              <a:solidFill>
                <a:schemeClr val="accent5">
                  <a:lumMod val="75000"/>
                </a:schemeClr>
              </a:solidFill>
            </a:endParaRPr>
          </a:p>
        </p:txBody>
      </p:sp>
      <p:sp>
        <p:nvSpPr>
          <p:cNvPr id="4" name="Freccia in su 3"/>
          <p:cNvSpPr/>
          <p:nvPr/>
        </p:nvSpPr>
        <p:spPr>
          <a:xfrm rot="19340873">
            <a:off x="4003492" y="3730476"/>
            <a:ext cx="332727" cy="824923"/>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251520" y="188640"/>
            <a:ext cx="8568952" cy="6494085"/>
          </a:xfrm>
          <a:prstGeom prst="rect">
            <a:avLst/>
          </a:prstGeom>
          <a:noFill/>
        </p:spPr>
        <p:txBody>
          <a:bodyPr wrap="square" rtlCol="0">
            <a:spAutoFit/>
          </a:bodyPr>
          <a:lstStyle/>
          <a:p>
            <a:r>
              <a:rPr lang="it-IT" sz="3200" b="1" dirty="0" smtClean="0"/>
              <a:t>IL 7 OTTOBRE 2010, A  FIRENZE, SI E’ TENUTO IL CONVEGNO DELLE PIU’ IMPORTANTI ASSOCIAZIONI AMBIENTALISTEI TALIANE. IN QUELLA OCCASIONE E’ STATA </a:t>
            </a:r>
            <a:r>
              <a:rPr lang="it-IT" sz="3200" b="1" smtClean="0"/>
              <a:t>“</a:t>
            </a:r>
            <a:r>
              <a:rPr lang="it-IT" sz="3200" b="1" smtClean="0"/>
              <a:t>INAUGURATA </a:t>
            </a:r>
            <a:r>
              <a:rPr lang="it-IT" sz="3200" b="1" dirty="0" smtClean="0"/>
              <a:t>“ LA PRIMA GRANDE CENTRALE FOTOVOLTAICA ITALIANA, OLTRE 100.000 IMPIANTI FOTOVOLTAICI INSTALLATI (GRAZIE ALLE INCENTIVAZIONI DELL’ULTIMA FINANZIARIA PRODI), PER UNA POTENZA  </a:t>
            </a:r>
            <a:r>
              <a:rPr lang="it-IT" sz="3200" b="1" dirty="0" err="1" smtClean="0"/>
              <a:t>DI</a:t>
            </a:r>
            <a:r>
              <a:rPr lang="it-IT" sz="3200" b="1" dirty="0" smtClean="0"/>
              <a:t> 1.600 MW, PARI ALLA POTENZA </a:t>
            </a:r>
            <a:r>
              <a:rPr lang="it-IT" sz="3200" b="1" dirty="0" err="1" smtClean="0"/>
              <a:t>DI</a:t>
            </a:r>
            <a:r>
              <a:rPr lang="it-IT" sz="3200" b="1" dirty="0" smtClean="0"/>
              <a:t> UNA GRANDE  CENTRALE NUCLEARE. CIO NONOSTANTE L’ITALIA, PAESE DEL SOLE, E’ A UN DECIMO DELLA POTENZA INSTALLATA IN GERMANIA.</a:t>
            </a:r>
            <a:endParaRPr lang="it-IT" sz="3200" b="1" dirty="0"/>
          </a:p>
        </p:txBody>
      </p:sp>
    </p:spTree>
  </p:cSld>
  <p:clrMapOvr>
    <a:masterClrMapping/>
  </p:clrMapOvr>
  <p:transition>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Mariarita\Desktop\cubo.bmp"/>
          <p:cNvPicPr>
            <a:picLocks noChangeAspect="1" noChangeArrowheads="1"/>
          </p:cNvPicPr>
          <p:nvPr/>
        </p:nvPicPr>
        <p:blipFill>
          <a:blip r:embed="rId2" cstate="print"/>
          <a:srcRect/>
          <a:stretch>
            <a:fillRect/>
          </a:stretch>
        </p:blipFill>
        <p:spPr bwMode="auto">
          <a:xfrm>
            <a:off x="500034" y="1064470"/>
            <a:ext cx="7429552" cy="5598249"/>
          </a:xfrm>
          <a:prstGeom prst="rect">
            <a:avLst/>
          </a:prstGeom>
          <a:noFill/>
        </p:spPr>
      </p:pic>
      <p:sp>
        <p:nvSpPr>
          <p:cNvPr id="3" name="CasellaDiTesto 2"/>
          <p:cNvSpPr txBox="1"/>
          <p:nvPr/>
        </p:nvSpPr>
        <p:spPr>
          <a:xfrm>
            <a:off x="1571604" y="285728"/>
            <a:ext cx="4857784" cy="830997"/>
          </a:xfrm>
          <a:prstGeom prst="rect">
            <a:avLst/>
          </a:prstGeom>
          <a:noFill/>
        </p:spPr>
        <p:txBody>
          <a:bodyPr wrap="square" rtlCol="0">
            <a:spAutoFit/>
          </a:bodyPr>
          <a:lstStyle/>
          <a:p>
            <a:pPr algn="ctr"/>
            <a:r>
              <a:rPr lang="it-IT" sz="4800" b="1" dirty="0" smtClean="0"/>
              <a:t>PER CONCLUDERE</a:t>
            </a:r>
            <a:endParaRPr lang="it-IT" sz="48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428596" y="642917"/>
            <a:ext cx="8460000" cy="4893647"/>
          </a:xfrm>
          <a:prstGeom prst="rect">
            <a:avLst/>
          </a:prstGeom>
          <a:noFill/>
          <a:ln w="76200">
            <a:solidFill>
              <a:schemeClr val="tx1"/>
            </a:solidFill>
          </a:ln>
        </p:spPr>
        <p:txBody>
          <a:bodyPr wrap="square" rtlCol="0">
            <a:spAutoFit/>
          </a:bodyPr>
          <a:lstStyle/>
          <a:p>
            <a:pPr algn="ctr"/>
            <a:r>
              <a:rPr lang="it-IT" sz="5400" b="1" dirty="0" smtClean="0">
                <a:ln>
                  <a:solidFill>
                    <a:srgbClr val="00B050"/>
                  </a:solidFill>
                </a:ln>
              </a:rPr>
              <a:t>IN UN’ORA IL SOLE </a:t>
            </a:r>
            <a:r>
              <a:rPr lang="it-IT" sz="5400" b="1" dirty="0" err="1" smtClean="0">
                <a:ln>
                  <a:solidFill>
                    <a:srgbClr val="00B050"/>
                  </a:solidFill>
                </a:ln>
              </a:rPr>
              <a:t>CI</a:t>
            </a:r>
            <a:r>
              <a:rPr lang="it-IT" sz="5400" b="1" dirty="0" smtClean="0">
                <a:ln>
                  <a:solidFill>
                    <a:srgbClr val="00B050"/>
                  </a:solidFill>
                </a:ln>
              </a:rPr>
              <a:t> REGALA TUTTA L’ENERGIA SUFFICIENTE PER  UN ANNO INTERO </a:t>
            </a:r>
          </a:p>
          <a:p>
            <a:pPr algn="ctr"/>
            <a:r>
              <a:rPr lang="it-IT" sz="9600" b="1" dirty="0" smtClean="0">
                <a:ln>
                  <a:solidFill>
                    <a:srgbClr val="00B050"/>
                  </a:solidFill>
                </a:ln>
                <a:solidFill>
                  <a:srgbClr val="FF0000"/>
                </a:solidFill>
              </a:rPr>
              <a:t>W IL SOLE</a:t>
            </a:r>
            <a:endParaRPr lang="it-IT" sz="9600" b="1" dirty="0">
              <a:ln>
                <a:solidFill>
                  <a:srgbClr val="00B050"/>
                </a:solidFill>
              </a:ln>
              <a:solidFill>
                <a:srgbClr val="FF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810</TotalTime>
  <Words>908</Words>
  <Application>Microsoft Office PowerPoint</Application>
  <PresentationFormat>Presentazione su schermo (4:3)</PresentationFormat>
  <Paragraphs>58</Paragraphs>
  <Slides>29</Slides>
  <Notes>0</Notes>
  <HiddenSlides>0</HiddenSlides>
  <MMClips>0</MMClips>
  <ScaleCrop>false</ScaleCrop>
  <HeadingPairs>
    <vt:vector size="6" baseType="variant">
      <vt:variant>
        <vt:lpstr>Tema</vt:lpstr>
      </vt:variant>
      <vt:variant>
        <vt:i4>1</vt:i4>
      </vt:variant>
      <vt:variant>
        <vt:lpstr>Server OLE incorporati</vt:lpstr>
      </vt:variant>
      <vt:variant>
        <vt:i4>2</vt:i4>
      </vt:variant>
      <vt:variant>
        <vt:lpstr>Titoli diapositive</vt:lpstr>
      </vt:variant>
      <vt:variant>
        <vt:i4>29</vt:i4>
      </vt:variant>
    </vt:vector>
  </HeadingPairs>
  <TitlesOfParts>
    <vt:vector size="32" baseType="lpstr">
      <vt:lpstr>Tema di Office</vt:lpstr>
      <vt:lpstr>Presentazione</vt:lpstr>
      <vt:lpstr>Acrobat Document</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BASTARDS TeaM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Utente</dc:creator>
  <cp:lastModifiedBy>mario</cp:lastModifiedBy>
  <cp:revision>122</cp:revision>
  <dcterms:created xsi:type="dcterms:W3CDTF">2010-03-16T19:56:49Z</dcterms:created>
  <dcterms:modified xsi:type="dcterms:W3CDTF">2011-02-27T10:45:09Z</dcterms:modified>
</cp:coreProperties>
</file>